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2.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84" r:id="rId5"/>
    <p:sldMasterId id="2147484319" r:id="rId6"/>
  </p:sldMasterIdLst>
  <p:notesMasterIdLst>
    <p:notesMasterId r:id="rId43"/>
  </p:notesMasterIdLst>
  <p:handoutMasterIdLst>
    <p:handoutMasterId r:id="rId44"/>
  </p:handout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92" r:id="rId38"/>
    <p:sldId id="288" r:id="rId39"/>
    <p:sldId id="289" r:id="rId40"/>
    <p:sldId id="290" r:id="rId41"/>
    <p:sldId id="291" r:id="rId4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DC3C00"/>
    <a:srgbClr val="002050"/>
    <a:srgbClr val="009E49"/>
    <a:srgbClr val="0072C6"/>
    <a:srgbClr val="00BCF2"/>
    <a:srgbClr val="7FBA00"/>
    <a:srgbClr val="68217A"/>
    <a:srgbClr val="B400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80673" autoAdjust="0"/>
  </p:normalViewPr>
  <p:slideViewPr>
    <p:cSldViewPr snapToObjects="1">
      <p:cViewPr varScale="1">
        <p:scale>
          <a:sx n="113" d="100"/>
          <a:sy n="113" d="100"/>
        </p:scale>
        <p:origin x="426" y="108"/>
      </p:cViewPr>
      <p:guideLst>
        <p:guide orient="horz" pos="2203"/>
        <p:guide pos="3917"/>
      </p:guideLst>
    </p:cSldViewPr>
  </p:slideViewPr>
  <p:outlineViewPr>
    <p:cViewPr>
      <p:scale>
        <a:sx n="33" d="100"/>
        <a:sy n="33" d="100"/>
      </p:scale>
      <p:origin x="0" y="-2862"/>
    </p:cViewPr>
  </p:outlineViewPr>
  <p:notesTextViewPr>
    <p:cViewPr>
      <p:scale>
        <a:sx n="3" d="2"/>
        <a:sy n="3" d="2"/>
      </p:scale>
      <p:origin x="0" y="0"/>
    </p:cViewPr>
  </p:notesTextViewPr>
  <p:sorterViewPr>
    <p:cViewPr>
      <p:scale>
        <a:sx n="25" d="100"/>
        <a:sy n="25" d="100"/>
      </p:scale>
      <p:origin x="0" y="0"/>
    </p:cViewPr>
  </p:sorterViewPr>
  <p:notesViewPr>
    <p:cSldViewPr snapToObjects="1" showGuides="1">
      <p:cViewPr varScale="1">
        <p:scale>
          <a:sx n="81" d="100"/>
          <a:sy n="81" d="100"/>
        </p:scale>
        <p:origin x="317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slide" Target="slides/slide35.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11/11/2015</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smtClean="0"/>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png>
</file>

<file path=ppt/media/image10.jpg>
</file>

<file path=ppt/media/image11.jpg>
</file>

<file path=ppt/media/image12.png>
</file>

<file path=ppt/media/image13.png>
</file>

<file path=ppt/media/image14.jpg>
</file>

<file path=ppt/media/image15.jpg>
</file>

<file path=ppt/media/image17.png>
</file>

<file path=ppt/media/image18.png>
</file>

<file path=ppt/media/image19.png>
</file>

<file path=ppt/media/image2.png>
</file>

<file path=ppt/media/image20.png>
</file>

<file path=ppt/media/image21.png>
</file>

<file path=ppt/media/image22.jpg>
</file>

<file path=ppt/media/image3.jp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11/11/2015</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11/11/2015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1</a:t>
            </a:fld>
            <a:endParaRPr lang="en-US" dirty="0">
              <a:solidFill>
                <a:prstClr val="black"/>
              </a:solidFill>
            </a:endParaRPr>
          </a:p>
        </p:txBody>
      </p:sp>
    </p:spTree>
    <p:extLst>
      <p:ext uri="{BB962C8B-B14F-4D97-AF65-F5344CB8AC3E}">
        <p14:creationId xmlns:p14="http://schemas.microsoft.com/office/powerpoint/2010/main" val="12493841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5" name="Date Placeholder 4"/>
          <p:cNvSpPr>
            <a:spLocks noGrp="1"/>
          </p:cNvSpPr>
          <p:nvPr>
            <p:ph type="dt" idx="11"/>
          </p:nvPr>
        </p:nvSpPr>
        <p:spPr/>
        <p:txBody>
          <a:bodyPr/>
          <a:lstStyle/>
          <a:p>
            <a:fld id="{0E82BC82-8750-4FBE-93D3-93C35779230C}" type="datetime1">
              <a:rPr lang="en-US" smtClean="0">
                <a:solidFill>
                  <a:prstClr val="black"/>
                </a:solidFill>
              </a:rPr>
              <a:pPr/>
              <a:t>11/11/2015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36</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9386026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11/11/2015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13648466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TechReady 18</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1A8B874A-5761-484B-9331-CBDB59465A99}" type="datetime1">
              <a:rPr lang="en-US" smtClean="0">
                <a:solidFill>
                  <a:prstClr val="black"/>
                </a:solidFill>
              </a:rPr>
              <a:pPr/>
              <a:t>11/11/2015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13932006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TechReady 18</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BB67FF3-D9F8-4696-AF7F-588D72BADA00}" type="datetime1">
              <a:rPr lang="en-US" smtClean="0">
                <a:solidFill>
                  <a:prstClr val="black"/>
                </a:solidFill>
              </a:rPr>
              <a:pPr/>
              <a:t>11/11/2015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27</a:t>
            </a:fld>
            <a:endParaRPr lang="en-US" dirty="0">
              <a:solidFill>
                <a:prstClr val="black"/>
              </a:solidFill>
            </a:endParaRPr>
          </a:p>
        </p:txBody>
      </p:sp>
    </p:spTree>
    <p:extLst>
      <p:ext uri="{BB962C8B-B14F-4D97-AF65-F5344CB8AC3E}">
        <p14:creationId xmlns:p14="http://schemas.microsoft.com/office/powerpoint/2010/main" val="11788303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11/11/2015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31</a:t>
            </a:fld>
            <a:endParaRPr lang="en-US" dirty="0">
              <a:solidFill>
                <a:prstClr val="black"/>
              </a:solidFill>
            </a:endParaRPr>
          </a:p>
        </p:txBody>
      </p:sp>
    </p:spTree>
    <p:extLst>
      <p:ext uri="{BB962C8B-B14F-4D97-AF65-F5344CB8AC3E}">
        <p14:creationId xmlns:p14="http://schemas.microsoft.com/office/powerpoint/2010/main" val="41586705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571500" defTabSz="914099" eaLnBrk="0" hangingPunct="0">
              <a:defRPr/>
            </a:pPr>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defTabSz="932742">
              <a:defRPr/>
            </a:pPr>
            <a:fld id="{E74353ED-ACB2-44BF-A903-985B0AF962B7}" type="datetime1">
              <a:rPr lang="en-US" smtClean="0">
                <a:solidFill>
                  <a:prstClr val="black"/>
                </a:solidFill>
                <a:latin typeface="Segoe UI" pitchFamily="34" charset="0"/>
              </a:rPr>
              <a:pPr defTabSz="932742">
                <a:defRPr/>
              </a:pPr>
              <a:t>11/11/2015</a:t>
            </a:fld>
            <a:endParaRPr lang="en-US" dirty="0">
              <a:solidFill>
                <a:prstClr val="black"/>
              </a:solidFill>
              <a:latin typeface="Segoe UI" pitchFamily="34" charset="0"/>
            </a:endParaRPr>
          </a:p>
        </p:txBody>
      </p:sp>
      <p:sp>
        <p:nvSpPr>
          <p:cNvPr id="6" name="Slide Number Placeholder 5"/>
          <p:cNvSpPr>
            <a:spLocks noGrp="1"/>
          </p:cNvSpPr>
          <p:nvPr>
            <p:ph type="sldNum" sz="quarter" idx="12"/>
          </p:nvPr>
        </p:nvSpPr>
        <p:spPr/>
        <p:txBody>
          <a:bodyPr/>
          <a:lstStyle/>
          <a:p>
            <a:pPr defTabSz="932742">
              <a:defRPr/>
            </a:pPr>
            <a:fld id="{B4008EB6-D09E-4580-8CD6-DDB14511944F}" type="slidenum">
              <a:rPr lang="en-US" smtClean="0">
                <a:solidFill>
                  <a:prstClr val="black"/>
                </a:solidFill>
                <a:latin typeface="Segoe UI" pitchFamily="34" charset="0"/>
              </a:rPr>
              <a:pPr defTabSz="932742">
                <a:defRPr/>
              </a:pPr>
              <a:t>32</a:t>
            </a:fld>
            <a:endParaRPr lang="en-US" dirty="0">
              <a:solidFill>
                <a:prstClr val="black"/>
              </a:solidFill>
              <a:latin typeface="Segoe UI" pitchFamily="34" charset="0"/>
            </a:endParaRPr>
          </a:p>
        </p:txBody>
      </p:sp>
    </p:spTree>
    <p:extLst>
      <p:ext uri="{BB962C8B-B14F-4D97-AF65-F5344CB8AC3E}">
        <p14:creationId xmlns:p14="http://schemas.microsoft.com/office/powerpoint/2010/main" val="15488290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11/11/2015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33</a:t>
            </a:fld>
            <a:endParaRPr lang="en-US" dirty="0">
              <a:solidFill>
                <a:prstClr val="black"/>
              </a:solidFill>
            </a:endParaRPr>
          </a:p>
        </p:txBody>
      </p:sp>
    </p:spTree>
    <p:extLst>
      <p:ext uri="{BB962C8B-B14F-4D97-AF65-F5344CB8AC3E}">
        <p14:creationId xmlns:p14="http://schemas.microsoft.com/office/powerpoint/2010/main" val="26946949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11/11/2015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34</a:t>
            </a:fld>
            <a:endParaRPr lang="en-US" dirty="0">
              <a:solidFill>
                <a:prstClr val="black"/>
              </a:solidFill>
            </a:endParaRPr>
          </a:p>
        </p:txBody>
      </p:sp>
    </p:spTree>
    <p:extLst>
      <p:ext uri="{BB962C8B-B14F-4D97-AF65-F5344CB8AC3E}">
        <p14:creationId xmlns:p14="http://schemas.microsoft.com/office/powerpoint/2010/main" val="4035054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11/11/2015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35</a:t>
            </a:fld>
            <a:endParaRPr lang="en-US" dirty="0">
              <a:solidFill>
                <a:prstClr val="black"/>
              </a:solidFill>
            </a:endParaRPr>
          </a:p>
        </p:txBody>
      </p:sp>
    </p:spTree>
    <p:extLst>
      <p:ext uri="{BB962C8B-B14F-4D97-AF65-F5344CB8AC3E}">
        <p14:creationId xmlns:p14="http://schemas.microsoft.com/office/powerpoint/2010/main" val="8763516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9.jpg"/><Relationship Id="rId4" Type="http://schemas.openxmlformats.org/officeDocument/2006/relationships/image" Target="../media/image8.jp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 Id="rId5" Type="http://schemas.openxmlformats.org/officeDocument/2006/relationships/image" Target="../media/image9.jpg"/><Relationship Id="rId4" Type="http://schemas.openxmlformats.org/officeDocument/2006/relationships/image" Target="../media/image8.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10.jp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3.xml"/><Relationship Id="rId4" Type="http://schemas.openxmlformats.org/officeDocument/2006/relationships/image" Target="../media/image8.jpg"/></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3.xml"/><Relationship Id="rId5" Type="http://schemas.openxmlformats.org/officeDocument/2006/relationships/image" Target="../media/image9.jpg"/><Relationship Id="rId4" Type="http://schemas.openxmlformats.org/officeDocument/2006/relationships/image" Target="../media/image8.jpg"/></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3.xml"/><Relationship Id="rId4" Type="http://schemas.openxmlformats.org/officeDocument/2006/relationships/image" Target="../media/image10.jp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Tree>
    <p:extLst>
      <p:ext uri="{BB962C8B-B14F-4D97-AF65-F5344CB8AC3E}">
        <p14:creationId xmlns:p14="http://schemas.microsoft.com/office/powerpoint/2010/main" val="1227595789"/>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472271686"/>
      </p:ext>
    </p:extLst>
  </p:cSld>
  <p:clrMapOvr>
    <a:masterClrMapping/>
  </p:clrMapOvr>
  <p:transition>
    <p:fade/>
  </p:transition>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defRPr/>
            </a:pPr>
            <a:endParaRPr lang="en-US" sz="18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3"/>
            <a:ext cx="11887199" cy="2131353"/>
          </a:xfrm>
        </p:spPr>
        <p:txBody>
          <a:bodyPr/>
          <a:lstStyle>
            <a:lvl1pPr marL="0" indent="0">
              <a:buNone/>
              <a:defRPr sz="3299">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8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4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0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795"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6178736"/>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Wingdings" panose="05000000000000000000" pitchFamily="2" charset="2"/>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Wingdings" panose="05000000000000000000" pitchFamily="2" charset="2"/>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3253293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Wingdings" panose="05000000000000000000" pitchFamily="2" charset="2"/>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Wingdings" panose="05000000000000000000" pitchFamily="2" charset="2"/>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10848024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flip="none" rotWithShape="1">
                  <a:gsLst>
                    <a:gs pos="417">
                      <a:srgbClr val="FFFFFF"/>
                    </a:gs>
                    <a:gs pos="100000">
                      <a:srgbClr val="FFFFFF"/>
                    </a:gs>
                  </a:gsLst>
                  <a:lin ang="5400000" scaled="0"/>
                  <a:tileRect/>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29661" y="1476622"/>
            <a:ext cx="11375536" cy="2228302"/>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8382294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4398522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42648731"/>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525470771"/>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918839873"/>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4"/>
              </a:spcBef>
              <a:buClr>
                <a:schemeClr val="tx1"/>
              </a:buClr>
              <a:buFont typeface="Wingdings" pitchFamily="2" charset="2"/>
              <a:buNone/>
              <a:defRPr sz="3600">
                <a:solidFill>
                  <a:schemeClr val="tx1"/>
                </a:soli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4"/>
              </a:spcBef>
              <a:buClr>
                <a:schemeClr val="tx1"/>
              </a:buClr>
              <a:buFont typeface="Wingdings" pitchFamily="2" charset="2"/>
              <a:buNone/>
              <a:defRPr sz="3600">
                <a:solidFill>
                  <a:schemeClr val="tx1"/>
                </a:soli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22516827"/>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338" indent="-287338">
              <a:spcBef>
                <a:spcPts val="1224"/>
              </a:spcBef>
              <a:buClr>
                <a:schemeClr val="tx1"/>
              </a:buClr>
              <a:buFontTx/>
              <a:buBlip>
                <a:blip r:embed="rId2"/>
              </a:buBlip>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338" indent="-287338">
              <a:spcBef>
                <a:spcPts val="1224"/>
              </a:spcBef>
              <a:buClr>
                <a:schemeClr val="tx1"/>
              </a:buClr>
              <a:buFontTx/>
              <a:buBlip>
                <a:blip r:embed="rId2"/>
              </a:buBlip>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338" indent="-287338">
              <a:spcBef>
                <a:spcPts val="1224"/>
              </a:spcBef>
              <a:buClr>
                <a:schemeClr val="tx2"/>
              </a:buClr>
              <a:buFontTx/>
              <a:buBlip>
                <a:blip r:embed="rId2"/>
              </a:buBlip>
              <a:defRPr sz="3600">
                <a:solidFill>
                  <a:schemeClr val="tx1"/>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338" indent="-287338">
              <a:spcBef>
                <a:spcPts val="1224"/>
              </a:spcBef>
              <a:buClr>
                <a:schemeClr val="tx2"/>
              </a:buClr>
              <a:buFontTx/>
              <a:buBlip>
                <a:blip r:embed="rId2"/>
              </a:buBlip>
              <a:defRPr sz="3600">
                <a:solidFill>
                  <a:schemeClr val="tx1"/>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6529240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11135705"/>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8332" y="6182440"/>
            <a:ext cx="1552931" cy="332660"/>
          </a:xfrm>
          <a:prstGeom prst="rect">
            <a:avLst/>
          </a:prstGeom>
        </p:spPr>
      </p:pic>
    </p:spTree>
    <p:extLst>
      <p:ext uri="{BB962C8B-B14F-4D97-AF65-F5344CB8AC3E}">
        <p14:creationId xmlns:p14="http://schemas.microsoft.com/office/powerpoint/2010/main" val="14650036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smtClean="0"/>
              <a:t>Click to edit Master title style</a:t>
            </a:r>
            <a:endParaRPr lang="en-US" dirty="0"/>
          </a:p>
        </p:txBody>
      </p:sp>
    </p:spTree>
    <p:extLst>
      <p:ext uri="{BB962C8B-B14F-4D97-AF65-F5344CB8AC3E}">
        <p14:creationId xmlns:p14="http://schemas.microsoft.com/office/powerpoint/2010/main" val="2915293295"/>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2390161380"/>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2538603404"/>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363" indent="-233363">
              <a:defRPr sz="600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3183363366"/>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243333861"/>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smtClean="0"/>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480330917"/>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436985647"/>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294436" y="1"/>
            <a:ext cx="6172201" cy="6994524"/>
          </a:xfrm>
          <a:prstGeom prst="rect">
            <a:avLst/>
          </a:prstGeom>
        </p:spPr>
      </p:pic>
    </p:spTree>
    <p:extLst>
      <p:ext uri="{BB962C8B-B14F-4D97-AF65-F5344CB8AC3E}">
        <p14:creationId xmlns:p14="http://schemas.microsoft.com/office/powerpoint/2010/main" val="1297569102"/>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182440"/>
            <a:ext cx="1552931" cy="332660"/>
          </a:xfrm>
          <a:prstGeom prst="rect">
            <a:avLst/>
          </a:prstGeom>
        </p:spPr>
      </p:pic>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4" orient="horz" pos="4406" userDrawn="1">
          <p15:clr>
            <a:srgbClr val="C35EA4"/>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478965689"/>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93523202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8"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Tree>
    <p:extLst>
      <p:ext uri="{BB962C8B-B14F-4D97-AF65-F5344CB8AC3E}">
        <p14:creationId xmlns:p14="http://schemas.microsoft.com/office/powerpoint/2010/main" val="118305021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0" y="-7938"/>
            <a:ext cx="12466637" cy="7010400"/>
          </a:xfrm>
          <a:prstGeom prst="rect">
            <a:avLst/>
          </a:prstGeom>
        </p:spPr>
      </p:pic>
      <p:sp>
        <p:nvSpPr>
          <p:cNvPr id="19" name="Dark gradation top"/>
          <p:cNvSpPr/>
          <p:nvPr userDrawn="1"/>
        </p:nvSpPr>
        <p:spPr bwMode="gray">
          <a:xfrm>
            <a:off x="0"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8"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2125661"/>
            <a:ext cx="6021387"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74638" y="4228783"/>
            <a:ext cx="6019799"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8332" y="6182440"/>
            <a:ext cx="1552931" cy="332660"/>
          </a:xfrm>
          <a:prstGeom prst="rect">
            <a:avLst/>
          </a:prstGeom>
        </p:spPr>
      </p:pic>
    </p:spTree>
    <p:extLst>
      <p:ext uri="{BB962C8B-B14F-4D97-AF65-F5344CB8AC3E}">
        <p14:creationId xmlns:p14="http://schemas.microsoft.com/office/powerpoint/2010/main" val="386014011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60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182440"/>
            <a:ext cx="1552931" cy="332660"/>
          </a:xfrm>
          <a:prstGeom prst="rect">
            <a:avLst/>
          </a:prstGeom>
        </p:spPr>
      </p:pic>
    </p:spTree>
    <p:extLst>
      <p:ext uri="{BB962C8B-B14F-4D97-AF65-F5344CB8AC3E}">
        <p14:creationId xmlns:p14="http://schemas.microsoft.com/office/powerpoint/2010/main" val="365529684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Tree>
    <p:extLst>
      <p:ext uri="{BB962C8B-B14F-4D97-AF65-F5344CB8AC3E}">
        <p14:creationId xmlns:p14="http://schemas.microsoft.com/office/powerpoint/2010/main" val="4382903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6230503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76092858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2" y="2125678"/>
            <a:ext cx="8229536" cy="1828786"/>
          </a:xfrm>
          <a:noFill/>
        </p:spPr>
        <p:txBody>
          <a:bodyPr lIns="146304" tIns="91440" rIns="146304" bIns="91440" anchor="t" anchorCtr="0"/>
          <a:lstStyle>
            <a:lvl1pPr>
              <a:defRPr sz="6000" spc="-100"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600"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bwMode="invGray">
          <a:xfrm>
            <a:off x="458332" y="6182440"/>
            <a:ext cx="1552931" cy="332660"/>
          </a:xfrm>
          <a:prstGeom prst="rect">
            <a:avLst/>
          </a:prstGeom>
        </p:spPr>
      </p:pic>
    </p:spTree>
    <p:extLst>
      <p:ext uri="{BB962C8B-B14F-4D97-AF65-F5344CB8AC3E}">
        <p14:creationId xmlns:p14="http://schemas.microsoft.com/office/powerpoint/2010/main" val="13412447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118996568"/>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11194337"/>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228056022"/>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188498280"/>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412740127"/>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49"/>
            <a:ext cx="11889564" cy="2059025"/>
          </a:xfrm>
        </p:spPr>
        <p:txBody>
          <a:bodyPr/>
          <a:lstStyle>
            <a:lvl1pPr marL="0" indent="0">
              <a:buNone/>
              <a:defRPr>
                <a:gradFill>
                  <a:gsLst>
                    <a:gs pos="2920">
                      <a:schemeClr val="tx1"/>
                    </a:gs>
                    <a:gs pos="100000">
                      <a:schemeClr val="tx1"/>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6126230"/>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49597402"/>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71246277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66766242"/>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536079"/>
          </a:xfrm>
        </p:spPr>
        <p:txBody>
          <a:bodyPr wrap="square">
            <a:spAutoFit/>
          </a:bodyPr>
          <a:lstStyle>
            <a:lvl1pPr marL="0" indent="0">
              <a:spcBef>
                <a:spcPts val="1224"/>
              </a:spcBef>
              <a:buClr>
                <a:schemeClr val="tx1"/>
              </a:buClr>
              <a:buFont typeface="Wingdings" pitchFamily="2" charset="2"/>
              <a:buNone/>
              <a:defRPr sz="3600">
                <a:solidFill>
                  <a:schemeClr val="tx1"/>
                </a:soli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536079"/>
          </a:xfrm>
        </p:spPr>
        <p:txBody>
          <a:bodyPr wrap="square">
            <a:spAutoFit/>
          </a:bodyPr>
          <a:lstStyle>
            <a:lvl1pPr marL="0" indent="0">
              <a:spcBef>
                <a:spcPts val="1224"/>
              </a:spcBef>
              <a:buClr>
                <a:schemeClr val="tx1"/>
              </a:buClr>
              <a:buFont typeface="Wingdings" pitchFamily="2" charset="2"/>
              <a:buNone/>
              <a:defRPr sz="3600">
                <a:solidFill>
                  <a:schemeClr val="tx1"/>
                </a:soli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7831700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8" y="3954463"/>
            <a:ext cx="8229589" cy="1829593"/>
          </a:xfrm>
          <a:noFill/>
        </p:spPr>
        <p:txBody>
          <a:bodyPr lIns="182880" tIns="146304" rIns="182880" bIns="146304">
            <a:noAutofit/>
          </a:bodyPr>
          <a:lstStyle>
            <a:lvl1pPr marL="0" indent="0">
              <a:spcBef>
                <a:spcPts val="0"/>
              </a:spcBef>
              <a:buNone/>
              <a:defRPr sz="3600"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292386190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338" indent="-287338">
              <a:spcBef>
                <a:spcPts val="1224"/>
              </a:spcBef>
              <a:buClr>
                <a:schemeClr val="tx1"/>
              </a:buClr>
              <a:buFontTx/>
              <a:buBlip>
                <a:blip r:embed="rId2"/>
              </a:buBlip>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338" indent="-287338">
              <a:spcBef>
                <a:spcPts val="1224"/>
              </a:spcBef>
              <a:buClr>
                <a:schemeClr val="tx1"/>
              </a:buClr>
              <a:buFontTx/>
              <a:buBlip>
                <a:blip r:embed="rId2"/>
              </a:buBlip>
              <a:defRPr sz="36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0746016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39" y="1212849"/>
            <a:ext cx="5486399" cy="2603790"/>
          </a:xfrm>
        </p:spPr>
        <p:txBody>
          <a:bodyPr wrap="square">
            <a:spAutoFit/>
          </a:bodyPr>
          <a:lstStyle>
            <a:lvl1pPr marL="287338" indent="-287338">
              <a:spcBef>
                <a:spcPts val="1224"/>
              </a:spcBef>
              <a:buClr>
                <a:schemeClr val="tx2"/>
              </a:buClr>
              <a:buFontTx/>
              <a:buBlip>
                <a:blip r:embed="rId2"/>
              </a:buBlip>
              <a:defRPr sz="3600">
                <a:solidFill>
                  <a:schemeClr val="tx1"/>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603790"/>
          </a:xfrm>
        </p:spPr>
        <p:txBody>
          <a:bodyPr wrap="square">
            <a:spAutoFit/>
          </a:bodyPr>
          <a:lstStyle>
            <a:lvl1pPr marL="287338" indent="-287338">
              <a:spcBef>
                <a:spcPts val="1224"/>
              </a:spcBef>
              <a:buClr>
                <a:schemeClr val="tx2"/>
              </a:buClr>
              <a:buFontTx/>
              <a:buBlip>
                <a:blip r:embed="rId2"/>
              </a:buBlip>
              <a:defRPr sz="3600">
                <a:solidFill>
                  <a:schemeClr val="tx1"/>
                </a:soli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64605718"/>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1108958"/>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smtClean="0"/>
              <a:t>Click to edit Master title style</a:t>
            </a:r>
            <a:endParaRPr lang="en-US" dirty="0"/>
          </a:p>
        </p:txBody>
      </p:sp>
    </p:spTree>
    <p:extLst>
      <p:ext uri="{BB962C8B-B14F-4D97-AF65-F5344CB8AC3E}">
        <p14:creationId xmlns:p14="http://schemas.microsoft.com/office/powerpoint/2010/main" val="462424072"/>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4188105228"/>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5" y="2125663"/>
            <a:ext cx="8219813" cy="1828800"/>
          </a:xfrm>
        </p:spPr>
        <p:txBody>
          <a:bodyPr/>
          <a:lstStyle>
            <a:lvl1pPr>
              <a:defRPr sz="6000" baseline="0"/>
            </a:lvl1pPr>
          </a:lstStyle>
          <a:p>
            <a:r>
              <a:rPr lang="en-US" smtClean="0"/>
              <a:t>Click to edit Master title style</a:t>
            </a:r>
            <a:endParaRPr lang="en-US" dirty="0"/>
          </a:p>
        </p:txBody>
      </p:sp>
    </p:spTree>
    <p:extLst>
      <p:ext uri="{BB962C8B-B14F-4D97-AF65-F5344CB8AC3E}">
        <p14:creationId xmlns:p14="http://schemas.microsoft.com/office/powerpoint/2010/main" val="2801104084"/>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6"/>
            <a:ext cx="10058399" cy="917575"/>
          </a:xfrm>
        </p:spPr>
        <p:txBody>
          <a:bodyPr/>
          <a:lstStyle>
            <a:lvl1pPr marL="233363" indent="-233363">
              <a:defRPr sz="6000"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200"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92319628"/>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3"/>
            <a:ext cx="10058399" cy="917575"/>
          </a:xfrm>
        </p:spPr>
        <p:txBody>
          <a:bodyPr/>
          <a:lstStyle>
            <a:lvl1pPr marL="282575" indent="-282575">
              <a:tabLst>
                <a:tab pos="282575" algn="l"/>
              </a:tabLst>
              <a:defRPr sz="6000"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200"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139406066"/>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6" y="2430462"/>
            <a:ext cx="11887200" cy="932563"/>
          </a:xfrm>
        </p:spPr>
        <p:txBody>
          <a:bodyPr/>
          <a:lstStyle>
            <a:lvl1pPr marL="0" indent="0">
              <a:buNone/>
              <a:defRPr sz="5400">
                <a:gradFill>
                  <a:gsLst>
                    <a:gs pos="3333">
                      <a:schemeClr val="tx1"/>
                    </a:gs>
                    <a:gs pos="3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smtClean="0"/>
              <a:t>Click to edit Master text styles</a:t>
            </a:r>
          </a:p>
        </p:txBody>
      </p:sp>
      <p:sp>
        <p:nvSpPr>
          <p:cNvPr id="4" name="Title 1"/>
          <p:cNvSpPr>
            <a:spLocks noGrp="1"/>
          </p:cNvSpPr>
          <p:nvPr>
            <p:ph type="title"/>
          </p:nvPr>
        </p:nvSpPr>
        <p:spPr>
          <a:xfrm>
            <a:off x="282576" y="1211263"/>
            <a:ext cx="11889564" cy="917575"/>
          </a:xfrm>
        </p:spPr>
        <p:txBody>
          <a:bodyPr/>
          <a:lstStyle>
            <a:lvl1pPr>
              <a:defRPr sz="7200"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329852836"/>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294437" y="0"/>
            <a:ext cx="6172200"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3410865184"/>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2"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39" y="1209973"/>
            <a:ext cx="8229599" cy="2751698"/>
          </a:xfrm>
          <a:noFill/>
        </p:spPr>
        <p:txBody>
          <a:bodyPr tIns="91440" bIns="91440" anchor="t" anchorCtr="0"/>
          <a:lstStyle>
            <a:lvl1pPr>
              <a:defRPr sz="7200"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1594122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5"/>
            <a:ext cx="5486400" cy="2731168"/>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2" y="4868863"/>
            <a:ext cx="5485039" cy="914399"/>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0" y="6182440"/>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294436" y="1"/>
            <a:ext cx="6172201" cy="6994524"/>
          </a:xfrm>
          <a:prstGeom prst="rect">
            <a:avLst/>
          </a:prstGeom>
        </p:spPr>
      </p:pic>
    </p:spTree>
    <p:extLst>
      <p:ext uri="{BB962C8B-B14F-4D97-AF65-F5344CB8AC3E}">
        <p14:creationId xmlns:p14="http://schemas.microsoft.com/office/powerpoint/2010/main" val="3327553919"/>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3002420"/>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5896486"/>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0065074"/>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3374509"/>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96229531"/>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47240166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Wingdings" panose="05000000000000000000" pitchFamily="2" charset="2"/>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Wingdings" panose="05000000000000000000" pitchFamily="2" charset="2"/>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Wingdings" panose="05000000000000000000" pitchFamily="2" charset="2"/>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Wingdings" panose="05000000000000000000" pitchFamily="2" charset="2"/>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Wingdings" panose="05000000000000000000" pitchFamily="2" charset="2"/>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57161999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7"/>
            <a:ext cx="12436475" cy="6993118"/>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71539" y="483677"/>
            <a:ext cx="1811112" cy="387966"/>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Tree>
    <p:extLst>
      <p:ext uri="{BB962C8B-B14F-4D97-AF65-F5344CB8AC3E}">
        <p14:creationId xmlns:p14="http://schemas.microsoft.com/office/powerpoint/2010/main" val="55158029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938"/>
            <a:ext cx="12466637" cy="7010400"/>
          </a:xfrm>
          <a:prstGeom prst="rect">
            <a:avLst/>
          </a:prstGeom>
        </p:spPr>
      </p:pic>
      <p:sp>
        <p:nvSpPr>
          <p:cNvPr id="19" name="Dark gradation top"/>
          <p:cNvSpPr/>
          <p:nvPr userDrawn="1"/>
        </p:nvSpPr>
        <p:spPr bwMode="gray">
          <a:xfrm>
            <a:off x="1" y="-7938"/>
            <a:ext cx="12348978" cy="6699372"/>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18" name="Rectangle 17"/>
          <p:cNvSpPr/>
          <p:nvPr userDrawn="1"/>
        </p:nvSpPr>
        <p:spPr bwMode="gray">
          <a:xfrm>
            <a:off x="274639" y="2125663"/>
            <a:ext cx="6019799" cy="3657600"/>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1" y="2125662"/>
            <a:ext cx="6021387" cy="2103119"/>
          </a:xfrm>
          <a:noFill/>
        </p:spPr>
        <p:txBody>
          <a:bodyPr vert="horz" wrap="square" lIns="146304" tIns="91440" rIns="146304" bIns="91440" rtlCol="0" anchor="t" anchorCtr="0">
            <a:noAutofit/>
          </a:bodyPr>
          <a:lstStyle>
            <a:lvl1pPr>
              <a:defRPr lang="en-US" sz="5999" spc="-100"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74639" y="4228783"/>
            <a:ext cx="6019799" cy="1554478"/>
          </a:xfrm>
        </p:spPr>
        <p:txBody>
          <a:bodyPr tIns="109728" bIns="109728">
            <a:noAutofit/>
          </a:bodyPr>
          <a:lstStyle>
            <a:lvl1pPr marL="0" indent="0">
              <a:spcBef>
                <a:spcPts val="0"/>
              </a:spcBef>
              <a:buNone/>
              <a:defRPr sz="3199">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58332" y="6182441"/>
            <a:ext cx="1552931" cy="332660"/>
          </a:xfrm>
          <a:prstGeom prst="rect">
            <a:avLst/>
          </a:prstGeom>
        </p:spPr>
      </p:pic>
    </p:spTree>
    <p:extLst>
      <p:ext uri="{BB962C8B-B14F-4D97-AF65-F5344CB8AC3E}">
        <p14:creationId xmlns:p14="http://schemas.microsoft.com/office/powerpoint/2010/main" val="30415299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715399378"/>
      </p:ext>
    </p:extLst>
  </p:cSld>
  <p:clrMapOvr>
    <a:masterClrMapping/>
  </p:clrMapOvr>
  <p:transition>
    <p:fade/>
  </p:transition>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5" name="Text Placeholder 4"/>
          <p:cNvSpPr>
            <a:spLocks noGrp="1"/>
          </p:cNvSpPr>
          <p:nvPr>
            <p:ph type="body" sz="quarter" idx="12" hasCustomPrompt="1"/>
          </p:nvPr>
        </p:nvSpPr>
        <p:spPr>
          <a:xfrm>
            <a:off x="276540" y="3954458"/>
            <a:ext cx="6399213" cy="1830388"/>
          </a:xfrm>
          <a:noFill/>
        </p:spPr>
        <p:txBody>
          <a:bodyPr lIns="146304" tIns="109728" rIns="146304" bIns="109728">
            <a:noAutofit/>
          </a:bodyPr>
          <a:lstStyle>
            <a:lvl1pPr marL="0" indent="0">
              <a:spcBef>
                <a:spcPts val="0"/>
              </a:spcBef>
              <a:buNone/>
              <a:defRPr sz="3599"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74703" y="2117165"/>
            <a:ext cx="8229535" cy="1837298"/>
          </a:xfrm>
          <a:noFill/>
        </p:spPr>
        <p:txBody>
          <a:bodyPr lIns="146304" tIns="91440" rIns="146304" bIns="91440" anchor="t" anchorCtr="0"/>
          <a:lstStyle>
            <a:lvl1pPr>
              <a:defRPr sz="5999" spc="-100"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182441"/>
            <a:ext cx="1552931" cy="332660"/>
          </a:xfrm>
          <a:prstGeom prst="rect">
            <a:avLst/>
          </a:prstGeom>
        </p:spPr>
      </p:pic>
    </p:spTree>
    <p:extLst>
      <p:ext uri="{BB962C8B-B14F-4D97-AF65-F5344CB8AC3E}">
        <p14:creationId xmlns:p14="http://schemas.microsoft.com/office/powerpoint/2010/main" val="135176249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3" name="Rectangle 2"/>
          <p:cNvSpPr/>
          <p:nvPr userDrawn="1"/>
        </p:nvSpPr>
        <p:spPr bwMode="auto">
          <a:xfrm>
            <a:off x="274638" y="2125663"/>
            <a:ext cx="8229600" cy="36576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74703" y="2125678"/>
            <a:ext cx="8229536" cy="1828786"/>
          </a:xfrm>
          <a:noFill/>
        </p:spPr>
        <p:txBody>
          <a:bodyPr lIns="146304" tIns="91440" rIns="146304" bIns="91440" anchor="t" anchorCtr="0"/>
          <a:lstStyle>
            <a:lvl1pPr>
              <a:defRPr sz="5999" spc="-100"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74701" y="3955786"/>
            <a:ext cx="8229537" cy="1828007"/>
          </a:xfrm>
          <a:noFill/>
        </p:spPr>
        <p:txBody>
          <a:bodyPr lIns="146304" tIns="109728" rIns="146304" bIns="109728">
            <a:noAutofit/>
          </a:bodyPr>
          <a:lstStyle>
            <a:lvl1pPr marL="0" indent="0">
              <a:spcBef>
                <a:spcPts val="0"/>
              </a:spcBef>
              <a:buNone/>
              <a:defRPr sz="3599"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58332" y="6182441"/>
            <a:ext cx="1552931" cy="332660"/>
          </a:xfrm>
          <a:prstGeom prst="rect">
            <a:avLst/>
          </a:prstGeom>
        </p:spPr>
      </p:pic>
    </p:spTree>
    <p:extLst>
      <p:ext uri="{BB962C8B-B14F-4D97-AF65-F5344CB8AC3E}">
        <p14:creationId xmlns:p14="http://schemas.microsoft.com/office/powerpoint/2010/main" val="20296924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3"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8" spc="-100"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74639" y="3954464"/>
            <a:ext cx="8229589" cy="1829593"/>
          </a:xfrm>
          <a:noFill/>
        </p:spPr>
        <p:txBody>
          <a:bodyPr lIns="182880" tIns="146304" rIns="182880" bIns="146304">
            <a:noAutofit/>
          </a:bodyPr>
          <a:lstStyle>
            <a:lvl1pPr marL="0" indent="0">
              <a:spcBef>
                <a:spcPts val="0"/>
              </a:spcBef>
              <a:buNone/>
              <a:defRPr sz="3599"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4356443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4" name="Rectangle 3"/>
          <p:cNvSpPr/>
          <p:nvPr userDrawn="1"/>
        </p:nvSpPr>
        <p:spPr bwMode="auto">
          <a:xfrm>
            <a:off x="274703" y="1211287"/>
            <a:ext cx="8229536" cy="274317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74640" y="1209973"/>
            <a:ext cx="8229599" cy="2751698"/>
          </a:xfrm>
          <a:noFill/>
        </p:spPr>
        <p:txBody>
          <a:bodyPr tIns="91440" bIns="91440" anchor="t" anchorCtr="0"/>
          <a:lstStyle>
            <a:lvl1pPr>
              <a:defRPr sz="7198" spc="-100"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0183484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9" y="2125663"/>
            <a:ext cx="11887200" cy="1831975"/>
          </a:xfrm>
          <a:noFill/>
        </p:spPr>
        <p:txBody>
          <a:bodyPr tIns="91440" bIns="91440" anchor="t" anchorCtr="0"/>
          <a:lstStyle>
            <a:lvl1pPr>
              <a:defRPr sz="8799"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47047640"/>
      </p:ext>
    </p:extLst>
  </p:cSld>
  <p:clrMapOvr>
    <a:masterClrMapping/>
  </p:clrMapOvr>
  <p:transition>
    <p:fade/>
  </p:transition>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9" y="2125663"/>
            <a:ext cx="11887200" cy="1831975"/>
          </a:xfrm>
          <a:noFill/>
        </p:spPr>
        <p:txBody>
          <a:bodyPr tIns="91440" bIns="91440" anchor="t" anchorCtr="0"/>
          <a:lstStyle>
            <a:lvl1pPr>
              <a:defRPr sz="8799"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66048189"/>
      </p:ext>
    </p:extLst>
  </p:cSld>
  <p:clrMapOvr>
    <a:masterClrMapping/>
  </p:clrMapOvr>
  <p:transition>
    <p:fade/>
  </p:transition>
  <p:timing>
    <p:tnLst>
      <p:par>
        <p:cTn id="1" dur="indefinite" restart="never" nodeType="tmRoot"/>
      </p:par>
    </p:tnLst>
  </p:timing>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542082178"/>
      </p:ext>
    </p:extLst>
  </p:cSld>
  <p:clrMapOvr>
    <a:masterClrMapping/>
  </p:clrMapOvr>
  <p:transition>
    <p:fade/>
  </p:transition>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9" y="2125663"/>
            <a:ext cx="11887200" cy="1831975"/>
          </a:xfrm>
          <a:noFill/>
        </p:spPr>
        <p:txBody>
          <a:bodyPr tIns="91440" bIns="91440" anchor="t" anchorCtr="0"/>
          <a:lstStyle>
            <a:lvl1pPr algn="l" defTabSz="932563" rtl="0" eaLnBrk="1" latinLnBrk="0" hangingPunct="1">
              <a:lnSpc>
                <a:spcPct val="90000"/>
              </a:lnSpc>
              <a:spcBef>
                <a:spcPct val="0"/>
              </a:spcBef>
              <a:buNone/>
              <a:defRPr lang="en-US" sz="8799" b="0" kern="1200" cap="none" spc="-100"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3586800681"/>
      </p:ext>
    </p:extLst>
  </p:cSld>
  <p:clrMapOvr>
    <a:masterClrMapping/>
  </p:clrMapOvr>
  <p:transition>
    <p:fade/>
  </p:transition>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50"/>
            <a:ext cx="11889564" cy="2059025"/>
          </a:xfrm>
        </p:spPr>
        <p:txBody>
          <a:bodyPr/>
          <a:lstStyle>
            <a:lvl1pPr marL="0" indent="0">
              <a:buNone/>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83927793"/>
      </p:ext>
    </p:extLst>
  </p:cSld>
  <p:clrMapOvr>
    <a:masterClrMapping/>
  </p:clrMapOvr>
  <p:transition>
    <p:fade/>
  </p:transition>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74639" y="1212850"/>
            <a:ext cx="11889564" cy="2059025"/>
          </a:xfrm>
        </p:spPr>
        <p:txBody>
          <a:bodyPr/>
          <a:lstStyle>
            <a:lvl1pPr marL="0" indent="0">
              <a:buNone/>
              <a:defRPr>
                <a:gradFill>
                  <a:gsLst>
                    <a:gs pos="2920">
                      <a:schemeClr val="tx1"/>
                    </a:gs>
                    <a:gs pos="100000">
                      <a:schemeClr val="tx1"/>
                    </a:gs>
                  </a:gsLst>
                  <a:lin ang="5400000" scaled="0"/>
                </a:gradFill>
              </a:defRPr>
            </a:lvl1pPr>
            <a:lvl2pPr marL="28569" indent="0">
              <a:buNone/>
              <a:defRPr sz="2000"/>
            </a:lvl2pPr>
            <a:lvl3pPr marL="223795" indent="0">
              <a:buNone/>
              <a:defRPr sz="2000"/>
            </a:lvl3pPr>
            <a:lvl4pPr marL="476159" indent="0">
              <a:buNone/>
              <a:defRPr sz="1800"/>
            </a:lvl4pPr>
            <a:lvl5pPr marL="739632"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76738114"/>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75357253"/>
      </p:ext>
    </p:extLst>
  </p:cSld>
  <p:clrMapOvr>
    <a:masterClrMapping/>
  </p:clrMapOvr>
  <p:transition>
    <p:fade/>
  </p:transition>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045118192"/>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228302"/>
          </a:xfrm>
        </p:spPr>
        <p:txBody>
          <a:bodyPr>
            <a:spAutoFit/>
          </a:bodyPr>
          <a:lstStyle>
            <a:lvl1pPr>
              <a:buClr>
                <a:schemeClr val="tx2"/>
              </a:buClr>
              <a:defRPr>
                <a:gradFill>
                  <a:gsLst>
                    <a:gs pos="0">
                      <a:schemeClr val="tx1"/>
                    </a:gs>
                    <a:gs pos="100000">
                      <a:schemeClr val="tx1"/>
                    </a:gs>
                  </a:gsLst>
                  <a:lin ang="5400000" scaled="0"/>
                </a:gradFill>
              </a:defRPr>
            </a:lvl1pPr>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487394575"/>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49"/>
            <a:ext cx="5486399" cy="2539349"/>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49"/>
            <a:ext cx="5486399" cy="2539349"/>
          </a:xfrm>
        </p:spPr>
        <p:txBody>
          <a:bodyPr wrap="square">
            <a:spAutoFit/>
          </a:bodyPr>
          <a:lstStyle>
            <a:lvl1pPr marL="0" indent="0">
              <a:spcBef>
                <a:spcPts val="1224"/>
              </a:spcBef>
              <a:buClr>
                <a:schemeClr val="tx1"/>
              </a:buClr>
              <a:buFont typeface="Wingdings" pitchFamily="2" charset="2"/>
              <a:buNone/>
              <a:defRPr sz="3599"/>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15351591"/>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536079"/>
          </a:xfrm>
        </p:spPr>
        <p:txBody>
          <a:bodyPr wrap="square">
            <a:spAutoFit/>
          </a:bodyPr>
          <a:lstStyle>
            <a:lvl1pPr marL="0" indent="0">
              <a:spcBef>
                <a:spcPts val="1224"/>
              </a:spcBef>
              <a:buClr>
                <a:schemeClr val="tx1"/>
              </a:buClr>
              <a:buFont typeface="Wingdings" pitchFamily="2" charset="2"/>
              <a:buNone/>
              <a:defRPr sz="3599">
                <a:solidFill>
                  <a:schemeClr val="tx1"/>
                </a:solidFill>
              </a:defRPr>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50"/>
            <a:ext cx="5486399" cy="2536079"/>
          </a:xfrm>
        </p:spPr>
        <p:txBody>
          <a:bodyPr wrap="square">
            <a:spAutoFit/>
          </a:bodyPr>
          <a:lstStyle>
            <a:lvl1pPr marL="0" indent="0">
              <a:spcBef>
                <a:spcPts val="1224"/>
              </a:spcBef>
              <a:buClr>
                <a:schemeClr val="tx1"/>
              </a:buClr>
              <a:buFont typeface="Wingdings" pitchFamily="2" charset="2"/>
              <a:buNone/>
              <a:defRPr sz="3599">
                <a:solidFill>
                  <a:schemeClr val="tx1"/>
                </a:solidFill>
              </a:defRPr>
            </a:lvl1pPr>
            <a:lvl2pPr marL="0" indent="0">
              <a:buNone/>
              <a:defRPr sz="2000"/>
            </a:lvl2pPr>
            <a:lvl3pPr marL="231730" indent="0">
              <a:buNone/>
              <a:tabLst/>
              <a:defRPr sz="2000"/>
            </a:lvl3pPr>
            <a:lvl4pPr marL="460287" indent="0">
              <a:buNone/>
              <a:defRPr/>
            </a:lvl4pPr>
            <a:lvl5pPr marL="68566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7347247"/>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82" indent="-287282">
              <a:spcBef>
                <a:spcPts val="1224"/>
              </a:spcBef>
              <a:buClr>
                <a:schemeClr val="tx1"/>
              </a:buClr>
              <a:buFontTx/>
              <a:buBlip>
                <a:blip r:embed="rId2"/>
              </a:buBlip>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50"/>
            <a:ext cx="5486399" cy="2603790"/>
          </a:xfrm>
        </p:spPr>
        <p:txBody>
          <a:bodyPr wrap="square">
            <a:spAutoFit/>
          </a:bodyPr>
          <a:lstStyle>
            <a:lvl1pPr marL="287282" indent="-287282">
              <a:spcBef>
                <a:spcPts val="1224"/>
              </a:spcBef>
              <a:buClr>
                <a:schemeClr val="tx1"/>
              </a:buClr>
              <a:buFontTx/>
              <a:buBlip>
                <a:blip r:embed="rId2"/>
              </a:buBlip>
              <a:defRPr sz="3599"/>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07581257"/>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74640" y="1212850"/>
            <a:ext cx="5486399" cy="2603790"/>
          </a:xfrm>
        </p:spPr>
        <p:txBody>
          <a:bodyPr wrap="square">
            <a:spAutoFit/>
          </a:bodyPr>
          <a:lstStyle>
            <a:lvl1pPr marL="287282" indent="-287282">
              <a:spcBef>
                <a:spcPts val="1224"/>
              </a:spcBef>
              <a:buClr>
                <a:schemeClr val="tx2"/>
              </a:buClr>
              <a:buFontTx/>
              <a:buBlip>
                <a:blip r:embed="rId2"/>
              </a:buBlip>
              <a:defRPr sz="3599">
                <a:solidFill>
                  <a:schemeClr val="tx1"/>
                </a:solidFill>
              </a:defRPr>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675439" y="1212850"/>
            <a:ext cx="5486399" cy="2603790"/>
          </a:xfrm>
        </p:spPr>
        <p:txBody>
          <a:bodyPr wrap="square">
            <a:spAutoFit/>
          </a:bodyPr>
          <a:lstStyle>
            <a:lvl1pPr marL="287282" indent="-287282">
              <a:spcBef>
                <a:spcPts val="1224"/>
              </a:spcBef>
              <a:buClr>
                <a:schemeClr val="tx2"/>
              </a:buClr>
              <a:buFontTx/>
              <a:buBlip>
                <a:blip r:embed="rId2"/>
              </a:buBlip>
              <a:defRPr sz="3599">
                <a:solidFill>
                  <a:schemeClr val="tx1"/>
                </a:solidFill>
              </a:defRPr>
            </a:lvl1pPr>
            <a:lvl2pPr marL="531064" indent="-233150">
              <a:defRPr sz="2400"/>
            </a:lvl2pPr>
            <a:lvl3pPr marL="699450" indent="-168387">
              <a:tabLst/>
              <a:defRPr sz="2000"/>
            </a:lvl3pPr>
            <a:lvl4pPr marL="880789" indent="-181339">
              <a:defRPr/>
            </a:lvl4pPr>
            <a:lvl5pPr marL="1049175" indent="-168387">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3824165"/>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91372034"/>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4"/>
            <a:ext cx="11889564" cy="917575"/>
          </a:xfrm>
        </p:spPr>
        <p:txBody>
          <a:bodyPr/>
          <a:lstStyle>
            <a:lvl1pPr>
              <a:defRPr sz="7198" baseline="0"/>
            </a:lvl1pPr>
          </a:lstStyle>
          <a:p>
            <a:r>
              <a:rPr lang="en-US" smtClean="0"/>
              <a:t>Click to edit Master title style</a:t>
            </a:r>
            <a:endParaRPr lang="en-US" dirty="0"/>
          </a:p>
        </p:txBody>
      </p:sp>
    </p:spTree>
    <p:extLst>
      <p:ext uri="{BB962C8B-B14F-4D97-AF65-F5344CB8AC3E}">
        <p14:creationId xmlns:p14="http://schemas.microsoft.com/office/powerpoint/2010/main" val="3683362252"/>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smtClean="0"/>
              <a:t>Click to edit Master title style</a:t>
            </a:r>
            <a:endParaRPr lang="en-US" dirty="0"/>
          </a:p>
        </p:txBody>
      </p:sp>
    </p:spTree>
    <p:extLst>
      <p:ext uri="{BB962C8B-B14F-4D97-AF65-F5344CB8AC3E}">
        <p14:creationId xmlns:p14="http://schemas.microsoft.com/office/powerpoint/2010/main" val="3432362602"/>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13226" y="2125664"/>
            <a:ext cx="8219813" cy="1828800"/>
          </a:xfrm>
        </p:spPr>
        <p:txBody>
          <a:bodyPr/>
          <a:lstStyle>
            <a:lvl1pPr>
              <a:defRPr sz="5999" baseline="0"/>
            </a:lvl1pPr>
          </a:lstStyle>
          <a:p>
            <a:r>
              <a:rPr lang="en-US" smtClean="0"/>
              <a:t>Click to edit Master title style</a:t>
            </a:r>
            <a:endParaRPr lang="en-US" dirty="0"/>
          </a:p>
        </p:txBody>
      </p:sp>
    </p:spTree>
    <p:extLst>
      <p:ext uri="{BB962C8B-B14F-4D97-AF65-F5344CB8AC3E}">
        <p14:creationId xmlns:p14="http://schemas.microsoft.com/office/powerpoint/2010/main" val="2578943867"/>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
        <p:nvSpPr>
          <p:cNvPr id="2" name="Title 1"/>
          <p:cNvSpPr>
            <a:spLocks noGrp="1"/>
          </p:cNvSpPr>
          <p:nvPr>
            <p:ph type="title" hasCustomPrompt="1"/>
          </p:nvPr>
        </p:nvSpPr>
        <p:spPr>
          <a:xfrm>
            <a:off x="274638" y="2125662"/>
            <a:ext cx="11887200" cy="1831975"/>
          </a:xfrm>
          <a:noFill/>
        </p:spPr>
        <p:txBody>
          <a:bodyPr tIns="91440" bIns="91440" anchor="t" anchorCtr="0"/>
          <a:lstStyle>
            <a:lvl1pPr algn="l" defTabSz="932742" rtl="0" eaLnBrk="1" latinLnBrk="0" hangingPunct="1">
              <a:lnSpc>
                <a:spcPct val="90000"/>
              </a:lnSpc>
              <a:spcBef>
                <a:spcPct val="0"/>
              </a:spcBef>
              <a:buNone/>
              <a:defRPr lang="en-US" sz="8800" b="0" kern="1200" cap="none" spc="-100"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762536910"/>
      </p:ext>
    </p:extLst>
  </p:cSld>
  <p:clrMapOvr>
    <a:masterClrMapping/>
  </p:clrMapOvr>
  <p:transition>
    <p:fade/>
  </p:transition>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1201807"/>
            <a:ext cx="10058399" cy="917575"/>
          </a:xfrm>
        </p:spPr>
        <p:txBody>
          <a:bodyPr/>
          <a:lstStyle>
            <a:lvl1pPr marL="233318" indent="-233318">
              <a:defRPr sz="5999"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5126038"/>
            <a:ext cx="5486400" cy="1071062"/>
          </a:xfrm>
        </p:spPr>
        <p:txBody>
          <a:bodyPr/>
          <a:lstStyle>
            <a:lvl1pPr marL="0" indent="0">
              <a:spcBef>
                <a:spcPts val="0"/>
              </a:spcBef>
              <a:buNone/>
              <a:defRPr sz="3199"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081591832"/>
      </p:ext>
    </p:extLst>
  </p:cSld>
  <p:clrMapOvr>
    <a:masterClrMapping/>
  </p:clrMapOvr>
  <p:transition>
    <p:fade/>
  </p:transition>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89038" y="2125664"/>
            <a:ext cx="10058399" cy="917575"/>
          </a:xfrm>
        </p:spPr>
        <p:txBody>
          <a:bodyPr/>
          <a:lstStyle>
            <a:lvl1pPr marL="282520" indent="-282520">
              <a:tabLst>
                <a:tab pos="282520" algn="l"/>
              </a:tabLst>
              <a:defRPr sz="5999"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761038" y="4868847"/>
            <a:ext cx="5486400" cy="1071062"/>
          </a:xfrm>
        </p:spPr>
        <p:txBody>
          <a:bodyPr/>
          <a:lstStyle>
            <a:lvl1pPr marL="0" indent="0">
              <a:spcBef>
                <a:spcPts val="0"/>
              </a:spcBef>
              <a:buNone/>
              <a:defRPr sz="3199"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52228757"/>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82577" y="2430463"/>
            <a:ext cx="11887200" cy="932563"/>
          </a:xfrm>
        </p:spPr>
        <p:txBody>
          <a:bodyPr/>
          <a:lstStyle>
            <a:lvl1pPr marL="0" indent="0">
              <a:buNone/>
              <a:defRPr sz="5399">
                <a:gradFill>
                  <a:gsLst>
                    <a:gs pos="3333">
                      <a:schemeClr val="tx1"/>
                    </a:gs>
                    <a:gs pos="39000">
                      <a:schemeClr val="tx1"/>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smtClean="0"/>
              <a:t>Click to edit Master text styles</a:t>
            </a:r>
          </a:p>
        </p:txBody>
      </p:sp>
      <p:sp>
        <p:nvSpPr>
          <p:cNvPr id="4" name="Title 1"/>
          <p:cNvSpPr>
            <a:spLocks noGrp="1"/>
          </p:cNvSpPr>
          <p:nvPr>
            <p:ph type="title"/>
          </p:nvPr>
        </p:nvSpPr>
        <p:spPr>
          <a:xfrm>
            <a:off x="282576" y="1211264"/>
            <a:ext cx="11889564" cy="917575"/>
          </a:xfrm>
        </p:spPr>
        <p:txBody>
          <a:bodyPr/>
          <a:lstStyle>
            <a:lvl1pPr>
              <a:defRPr sz="7198"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356050703"/>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50-50 Right Photo Layout">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9"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3" y="4868864"/>
            <a:ext cx="5485039" cy="914399"/>
          </a:xfrm>
        </p:spPr>
        <p:txBody>
          <a:bodyPr tIns="109728" bIns="109728">
            <a:noAutofit/>
          </a:bodyPr>
          <a:lstStyle>
            <a:lvl1pPr marL="0" indent="0">
              <a:spcBef>
                <a:spcPts val="0"/>
              </a:spcBef>
              <a:buNone/>
              <a:defRPr sz="3199">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294436" y="0"/>
            <a:ext cx="6172201" cy="6994525"/>
          </a:xfrm>
          <a:prstGeom prst="rect">
            <a:avLst/>
          </a:prstGeom>
        </p:spPr>
      </p:pic>
    </p:spTree>
    <p:extLst>
      <p:ext uri="{BB962C8B-B14F-4D97-AF65-F5344CB8AC3E}">
        <p14:creationId xmlns:p14="http://schemas.microsoft.com/office/powerpoint/2010/main" val="3952589415"/>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9"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3" y="4868864"/>
            <a:ext cx="5485039" cy="914399"/>
          </a:xfrm>
        </p:spPr>
        <p:txBody>
          <a:bodyPr tIns="109728" bIns="109728">
            <a:noAutofit/>
          </a:bodyPr>
          <a:lstStyle>
            <a:lvl1pPr marL="0" indent="0">
              <a:spcBef>
                <a:spcPts val="0"/>
              </a:spcBef>
              <a:buNone/>
              <a:defRPr sz="3199">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294436" y="0"/>
            <a:ext cx="6172201" cy="6994525"/>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270259" y="-7938"/>
            <a:ext cx="6196378" cy="7010400"/>
          </a:xfrm>
          <a:prstGeom prst="rect">
            <a:avLst/>
          </a:prstGeom>
        </p:spPr>
      </p:pic>
    </p:spTree>
    <p:extLst>
      <p:ext uri="{BB962C8B-B14F-4D97-AF65-F5344CB8AC3E}">
        <p14:creationId xmlns:p14="http://schemas.microsoft.com/office/powerpoint/2010/main" val="1182112200"/>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9621" y="449261"/>
            <a:ext cx="2929050" cy="1344905"/>
          </a:xfrm>
          <a:prstGeom prst="rect">
            <a:avLst/>
          </a:prstGeom>
        </p:spPr>
      </p:pic>
      <p:sp>
        <p:nvSpPr>
          <p:cNvPr id="4" name="Title 1"/>
          <p:cNvSpPr>
            <a:spLocks noGrp="1"/>
          </p:cNvSpPr>
          <p:nvPr>
            <p:ph type="title" hasCustomPrompt="1"/>
          </p:nvPr>
        </p:nvSpPr>
        <p:spPr bwMode="invGray">
          <a:xfrm>
            <a:off x="274639" y="2137696"/>
            <a:ext cx="5486400" cy="2731168"/>
          </a:xfrm>
          <a:noFill/>
        </p:spPr>
        <p:txBody>
          <a:bodyPr vert="horz" wrap="square" lIns="146304" tIns="91440" rIns="146304" bIns="91440" rtlCol="0" anchor="t" anchorCtr="0">
            <a:noAutofit/>
          </a:bodyPr>
          <a:lstStyle>
            <a:lvl1pPr>
              <a:defRPr lang="en-US" sz="5999" spc="-100"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6273" y="4868864"/>
            <a:ext cx="5485039" cy="914399"/>
          </a:xfrm>
        </p:spPr>
        <p:txBody>
          <a:bodyPr tIns="109728" bIns="109728">
            <a:noAutofit/>
          </a:bodyPr>
          <a:lstStyle>
            <a:lvl1pPr marL="0" indent="0">
              <a:spcBef>
                <a:spcPts val="0"/>
              </a:spcBef>
              <a:buNone/>
              <a:defRPr sz="3199">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57201" y="6182441"/>
            <a:ext cx="1552931" cy="332660"/>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294436" y="2"/>
            <a:ext cx="6172201" cy="6994524"/>
          </a:xfrm>
          <a:prstGeom prst="rect">
            <a:avLst/>
          </a:prstGeom>
        </p:spPr>
      </p:pic>
    </p:spTree>
    <p:extLst>
      <p:ext uri="{BB962C8B-B14F-4D97-AF65-F5344CB8AC3E}">
        <p14:creationId xmlns:p14="http://schemas.microsoft.com/office/powerpoint/2010/main" val="2489004161"/>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9871532"/>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319650"/>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36513767"/>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127764"/>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2.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slideLayout" Target="../slideLayouts/slideLayout67.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37" Type="http://schemas.openxmlformats.org/officeDocument/2006/relationships/image" Target="../media/image2.png"/><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36" Type="http://schemas.openxmlformats.org/officeDocument/2006/relationships/image" Target="../media/image1.png"/><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35"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slideLayout" Target="../slideLayouts/slideLayout80.xml"/><Relationship Id="rId18" Type="http://schemas.openxmlformats.org/officeDocument/2006/relationships/slideLayout" Target="../slideLayouts/slideLayout85.xml"/><Relationship Id="rId26" Type="http://schemas.openxmlformats.org/officeDocument/2006/relationships/slideLayout" Target="../slideLayouts/slideLayout93.xml"/><Relationship Id="rId39" Type="http://schemas.openxmlformats.org/officeDocument/2006/relationships/image" Target="../media/image2.png"/><Relationship Id="rId3" Type="http://schemas.openxmlformats.org/officeDocument/2006/relationships/slideLayout" Target="../slideLayouts/slideLayout70.xml"/><Relationship Id="rId21" Type="http://schemas.openxmlformats.org/officeDocument/2006/relationships/slideLayout" Target="../slideLayouts/slideLayout88.xml"/><Relationship Id="rId34" Type="http://schemas.openxmlformats.org/officeDocument/2006/relationships/slideLayout" Target="../slideLayouts/slideLayout101.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17" Type="http://schemas.openxmlformats.org/officeDocument/2006/relationships/slideLayout" Target="../slideLayouts/slideLayout84.xml"/><Relationship Id="rId25" Type="http://schemas.openxmlformats.org/officeDocument/2006/relationships/slideLayout" Target="../slideLayouts/slideLayout92.xml"/><Relationship Id="rId33" Type="http://schemas.openxmlformats.org/officeDocument/2006/relationships/slideLayout" Target="../slideLayouts/slideLayout100.xml"/><Relationship Id="rId38" Type="http://schemas.openxmlformats.org/officeDocument/2006/relationships/image" Target="../media/image1.png"/><Relationship Id="rId2" Type="http://schemas.openxmlformats.org/officeDocument/2006/relationships/slideLayout" Target="../slideLayouts/slideLayout69.xml"/><Relationship Id="rId16" Type="http://schemas.openxmlformats.org/officeDocument/2006/relationships/slideLayout" Target="../slideLayouts/slideLayout83.xml"/><Relationship Id="rId20" Type="http://schemas.openxmlformats.org/officeDocument/2006/relationships/slideLayout" Target="../slideLayouts/slideLayout87.xml"/><Relationship Id="rId29" Type="http://schemas.openxmlformats.org/officeDocument/2006/relationships/slideLayout" Target="../slideLayouts/slideLayout96.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24" Type="http://schemas.openxmlformats.org/officeDocument/2006/relationships/slideLayout" Target="../slideLayouts/slideLayout91.xml"/><Relationship Id="rId32" Type="http://schemas.openxmlformats.org/officeDocument/2006/relationships/slideLayout" Target="../slideLayouts/slideLayout99.xml"/><Relationship Id="rId37" Type="http://schemas.openxmlformats.org/officeDocument/2006/relationships/theme" Target="../theme/theme3.xml"/><Relationship Id="rId5" Type="http://schemas.openxmlformats.org/officeDocument/2006/relationships/slideLayout" Target="../slideLayouts/slideLayout72.xml"/><Relationship Id="rId15" Type="http://schemas.openxmlformats.org/officeDocument/2006/relationships/slideLayout" Target="../slideLayouts/slideLayout82.xml"/><Relationship Id="rId23" Type="http://schemas.openxmlformats.org/officeDocument/2006/relationships/slideLayout" Target="../slideLayouts/slideLayout90.xml"/><Relationship Id="rId28" Type="http://schemas.openxmlformats.org/officeDocument/2006/relationships/slideLayout" Target="../slideLayouts/slideLayout95.xml"/><Relationship Id="rId36" Type="http://schemas.openxmlformats.org/officeDocument/2006/relationships/slideLayout" Target="../slideLayouts/slideLayout103.xml"/><Relationship Id="rId10" Type="http://schemas.openxmlformats.org/officeDocument/2006/relationships/slideLayout" Target="../slideLayouts/slideLayout77.xml"/><Relationship Id="rId19" Type="http://schemas.openxmlformats.org/officeDocument/2006/relationships/slideLayout" Target="../slideLayouts/slideLayout86.xml"/><Relationship Id="rId31" Type="http://schemas.openxmlformats.org/officeDocument/2006/relationships/slideLayout" Target="../slideLayouts/slideLayout98.xml"/><Relationship Id="rId4" Type="http://schemas.openxmlformats.org/officeDocument/2006/relationships/slideLayout" Target="../slideLayouts/slideLayout71.xml"/><Relationship Id="rId9" Type="http://schemas.openxmlformats.org/officeDocument/2006/relationships/slideLayout" Target="../slideLayouts/slideLayout76.xml"/><Relationship Id="rId14" Type="http://schemas.openxmlformats.org/officeDocument/2006/relationships/slideLayout" Target="../slideLayouts/slideLayout81.xml"/><Relationship Id="rId22" Type="http://schemas.openxmlformats.org/officeDocument/2006/relationships/slideLayout" Target="../slideLayouts/slideLayout89.xml"/><Relationship Id="rId27" Type="http://schemas.openxmlformats.org/officeDocument/2006/relationships/slideLayout" Target="../slideLayouts/slideLayout94.xml"/><Relationship Id="rId30" Type="http://schemas.openxmlformats.org/officeDocument/2006/relationships/slideLayout" Target="../slideLayouts/slideLayout97.xml"/><Relationship Id="rId35" Type="http://schemas.openxmlformats.org/officeDocument/2006/relationships/slideLayout" Target="../slideLayouts/slideLayout10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Tree>
    <p:extLst>
      <p:ext uri="{BB962C8B-B14F-4D97-AF65-F5344CB8AC3E}">
        <p14:creationId xmlns:p14="http://schemas.microsoft.com/office/powerpoint/2010/main" val="1790270825"/>
      </p:ext>
    </p:extLst>
  </p:cSld>
  <p:clrMap bg1="dk1" tx1="lt1" bg2="dk2" tx2="lt2" accent1="accent1" accent2="accent2" accent3="accent3" accent4="accent4" accent5="accent5" accent6="accent6" hlink="hlink" folHlink="folHlink"/>
  <p:sldLayoutIdLst>
    <p:sldLayoutId id="2147484205" r:id="rId1"/>
    <p:sldLayoutId id="2147484276" r:id="rId2"/>
    <p:sldLayoutId id="2147484167" r:id="rId3"/>
    <p:sldLayoutId id="2147484166" r:id="rId4"/>
    <p:sldLayoutId id="2147484105" r:id="rId5"/>
    <p:sldLayoutId id="2147484182" r:id="rId6"/>
    <p:sldLayoutId id="2147484277" r:id="rId7"/>
    <p:sldLayoutId id="2147484130" r:id="rId8"/>
    <p:sldLayoutId id="2147484101" r:id="rId9"/>
    <p:sldLayoutId id="2147484102" r:id="rId10"/>
    <p:sldLayoutId id="2147484098" r:id="rId11"/>
    <p:sldLayoutId id="2147484212" r:id="rId12"/>
    <p:sldLayoutId id="2147484086" r:id="rId13"/>
    <p:sldLayoutId id="2147484211" r:id="rId14"/>
    <p:sldLayoutId id="2147484100" r:id="rId15"/>
    <p:sldLayoutId id="2147484213" r:id="rId16"/>
    <p:sldLayoutId id="2147484089" r:id="rId17"/>
    <p:sldLayoutId id="2147484214" r:id="rId18"/>
    <p:sldLayoutId id="2147484092" r:id="rId19"/>
    <p:sldLayoutId id="2147484190" r:id="rId20"/>
    <p:sldLayoutId id="2147484195" r:id="rId21"/>
    <p:sldLayoutId id="2147484209" r:id="rId22"/>
    <p:sldLayoutId id="2147484196" r:id="rId23"/>
    <p:sldLayoutId id="2147484208" r:id="rId24"/>
    <p:sldLayoutId id="2147484192" r:id="rId25"/>
    <p:sldLayoutId id="2147484283" r:id="rId26"/>
    <p:sldLayoutId id="2147484282" r:id="rId27"/>
    <p:sldLayoutId id="2147484093" r:id="rId28"/>
    <p:sldLayoutId id="2147484127" r:id="rId29"/>
    <p:sldLayoutId id="2147484128" r:id="rId30"/>
    <p:sldLayoutId id="2147484129" r:id="rId31"/>
    <p:sldLayoutId id="2147484203" r:id="rId32"/>
    <p:sldLayoutId id="2147484272" r:id="rId33"/>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100000"/>
        <a:buFontTx/>
        <a:buBlip>
          <a:blip r:embed="rId36"/>
        </a:buBlip>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6"/>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6"/>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6"/>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6"/>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173" userDrawn="1">
          <p15:clr>
            <a:srgbClr val="5ACBF0"/>
          </p15:clr>
        </p15:guide>
        <p15:guide id="3" pos="7661" userDrawn="1">
          <p15:clr>
            <a:srgbClr val="5ACBF0"/>
          </p15:clr>
        </p15:guide>
        <p15:guide id="4" orient="horz" pos="4219" userDrawn="1">
          <p15:clr>
            <a:srgbClr val="5ACBF0"/>
          </p15:clr>
        </p15:guide>
        <p15:guide id="5" pos="749" userDrawn="1">
          <p15:clr>
            <a:srgbClr val="5ACBF0"/>
          </p15:clr>
        </p15:guide>
        <p15:guide id="6" pos="1325" userDrawn="1">
          <p15:clr>
            <a:srgbClr val="5ACBF0"/>
          </p15:clr>
        </p15:guide>
        <p15:guide id="7" pos="1901" userDrawn="1">
          <p15:clr>
            <a:srgbClr val="5ACBF0"/>
          </p15:clr>
        </p15:guide>
        <p15:guide id="8" pos="2477" userDrawn="1">
          <p15:clr>
            <a:srgbClr val="5ACBF0"/>
          </p15:clr>
        </p15:guide>
        <p15:guide id="9" pos="3053" userDrawn="1">
          <p15:clr>
            <a:srgbClr val="5ACBF0"/>
          </p15:clr>
        </p15:guide>
        <p15:guide id="10" pos="3629" userDrawn="1">
          <p15:clr>
            <a:srgbClr val="5ACBF0"/>
          </p15:clr>
        </p15:guide>
        <p15:guide id="11" pos="4205" userDrawn="1">
          <p15:clr>
            <a:srgbClr val="5ACBF0"/>
          </p15:clr>
        </p15:guide>
        <p15:guide id="12" pos="4781" userDrawn="1">
          <p15:clr>
            <a:srgbClr val="5ACBF0"/>
          </p15:clr>
        </p15:guide>
        <p15:guide id="13" pos="5357" userDrawn="1">
          <p15:clr>
            <a:srgbClr val="5ACBF0"/>
          </p15:clr>
        </p15:guide>
        <p15:guide id="14" pos="5933" userDrawn="1">
          <p15:clr>
            <a:srgbClr val="5ACBF0"/>
          </p15:clr>
        </p15:guide>
        <p15:guide id="15" pos="6509" userDrawn="1">
          <p15:clr>
            <a:srgbClr val="5ACBF0"/>
          </p15:clr>
        </p15:guide>
        <p15:guide id="16" pos="7085" userDrawn="1">
          <p15:clr>
            <a:srgbClr val="5ACBF0"/>
          </p15:clr>
        </p15:guide>
        <p15:guide id="17" orient="horz" pos="763" userDrawn="1">
          <p15:clr>
            <a:srgbClr val="5ACBF0"/>
          </p15:clr>
        </p15:guide>
        <p15:guide id="18" orient="horz" pos="1339" userDrawn="1">
          <p15:clr>
            <a:srgbClr val="5ACBF0"/>
          </p15:clr>
        </p15:guide>
        <p15:guide id="19" orient="horz" pos="1915" userDrawn="1">
          <p15:clr>
            <a:srgbClr val="5ACBF0"/>
          </p15:clr>
        </p15:guide>
        <p15:guide id="20" orient="horz" pos="2491" userDrawn="1">
          <p15:clr>
            <a:srgbClr val="5ACBF0"/>
          </p15:clr>
        </p15:guide>
        <p15:guide id="21" orient="horz" pos="3067" userDrawn="1">
          <p15:clr>
            <a:srgbClr val="5ACBF0"/>
          </p15:clr>
        </p15:guide>
        <p15:guide id="22" orient="horz" pos="3643" userDrawn="1">
          <p15:clr>
            <a:srgbClr val="5ACBF0"/>
          </p15:clr>
        </p15:guide>
        <p15:guide id="23" pos="288" userDrawn="1">
          <p15:clr>
            <a:srgbClr val="C35EA4"/>
          </p15:clr>
        </p15:guide>
        <p15:guide id="24" pos="7546" userDrawn="1">
          <p15:clr>
            <a:srgbClr val="C35EA4"/>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6" cstate="email">
            <a:extLst>
              <a:ext uri="{28A0092B-C50C-407E-A947-70E740481C1C}">
                <a14:useLocalDpi xmlns:a14="http://schemas.microsoft.com/office/drawing/2010/main" val="0"/>
              </a:ext>
            </a:extLst>
          </a:blip>
          <a:stretch>
            <a:fillRect/>
          </a:stretch>
        </p:blipFill>
        <p:spPr>
          <a:xfrm rot="5400000">
            <a:off x="10532394" y="1944335"/>
            <a:ext cx="4298019" cy="409351"/>
          </a:xfrm>
          <a:prstGeom prst="rect">
            <a:avLst/>
          </a:prstGeom>
        </p:spPr>
      </p:pic>
    </p:spTree>
    <p:extLst>
      <p:ext uri="{BB962C8B-B14F-4D97-AF65-F5344CB8AC3E}">
        <p14:creationId xmlns:p14="http://schemas.microsoft.com/office/powerpoint/2010/main" val="154527689"/>
      </p:ext>
    </p:extLst>
  </p:cSld>
  <p:clrMap bg1="dk1" tx1="lt1" bg2="dk2" tx2="lt2" accent1="accent1" accent2="accent2" accent3="accent3" accent4="accent4" accent5="accent5" accent6="accent6" hlink="hlink" folHlink="folHlink"/>
  <p:sldLayoutIdLst>
    <p:sldLayoutId id="2147484285" r:id="rId1"/>
    <p:sldLayoutId id="2147484286" r:id="rId2"/>
    <p:sldLayoutId id="2147484287" r:id="rId3"/>
    <p:sldLayoutId id="2147484288" r:id="rId4"/>
    <p:sldLayoutId id="2147484289" r:id="rId5"/>
    <p:sldLayoutId id="2147484290" r:id="rId6"/>
    <p:sldLayoutId id="2147484291" r:id="rId7"/>
    <p:sldLayoutId id="2147484292" r:id="rId8"/>
    <p:sldLayoutId id="2147484293" r:id="rId9"/>
    <p:sldLayoutId id="2147484294" r:id="rId10"/>
    <p:sldLayoutId id="2147484295" r:id="rId11"/>
    <p:sldLayoutId id="2147484296" r:id="rId12"/>
    <p:sldLayoutId id="2147484297" r:id="rId13"/>
    <p:sldLayoutId id="2147484298" r:id="rId14"/>
    <p:sldLayoutId id="2147484299" r:id="rId15"/>
    <p:sldLayoutId id="2147484300" r:id="rId16"/>
    <p:sldLayoutId id="2147484301" r:id="rId17"/>
    <p:sldLayoutId id="2147484302" r:id="rId18"/>
    <p:sldLayoutId id="2147484303" r:id="rId19"/>
    <p:sldLayoutId id="2147484304" r:id="rId20"/>
    <p:sldLayoutId id="2147484305" r:id="rId21"/>
    <p:sldLayoutId id="2147484306" r:id="rId22"/>
    <p:sldLayoutId id="2147484307" r:id="rId23"/>
    <p:sldLayoutId id="2147484308" r:id="rId24"/>
    <p:sldLayoutId id="2147484309" r:id="rId25"/>
    <p:sldLayoutId id="2147484310" r:id="rId26"/>
    <p:sldLayoutId id="2147484311" r:id="rId27"/>
    <p:sldLayoutId id="2147484312" r:id="rId28"/>
    <p:sldLayoutId id="2147484313" r:id="rId29"/>
    <p:sldLayoutId id="2147484314" r:id="rId30"/>
    <p:sldLayoutId id="2147484315" r:id="rId31"/>
    <p:sldLayoutId id="2147484316" r:id="rId32"/>
    <p:sldLayoutId id="2147484317" r:id="rId33"/>
    <p:sldLayoutId id="2147484318" r:id="rId34"/>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7"/>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1"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8" cstate="email">
            <a:extLst>
              <a:ext uri="{28A0092B-C50C-407E-A947-70E740481C1C}">
                <a14:useLocalDpi xmlns:a14="http://schemas.microsoft.com/office/drawing/2010/main" val="0"/>
              </a:ext>
            </a:extLst>
          </a:blip>
          <a:stretch>
            <a:fillRect/>
          </a:stretch>
        </p:blipFill>
        <p:spPr>
          <a:xfrm rot="5400000">
            <a:off x="10532395" y="1944336"/>
            <a:ext cx="4298019" cy="409351"/>
          </a:xfrm>
          <a:prstGeom prst="rect">
            <a:avLst/>
          </a:prstGeom>
        </p:spPr>
      </p:pic>
    </p:spTree>
    <p:extLst>
      <p:ext uri="{BB962C8B-B14F-4D97-AF65-F5344CB8AC3E}">
        <p14:creationId xmlns:p14="http://schemas.microsoft.com/office/powerpoint/2010/main" val="2213920883"/>
      </p:ext>
    </p:extLst>
  </p:cSld>
  <p:clrMap bg1="dk1" tx1="lt1" bg2="dk2" tx2="lt2" accent1="accent1" accent2="accent2" accent3="accent3" accent4="accent4" accent5="accent5" accent6="accent6" hlink="hlink" folHlink="folHlink"/>
  <p:sldLayoutIdLst>
    <p:sldLayoutId id="2147484320" r:id="rId1"/>
    <p:sldLayoutId id="2147484321" r:id="rId2"/>
    <p:sldLayoutId id="2147484322" r:id="rId3"/>
    <p:sldLayoutId id="2147484323" r:id="rId4"/>
    <p:sldLayoutId id="2147484324" r:id="rId5"/>
    <p:sldLayoutId id="2147484325" r:id="rId6"/>
    <p:sldLayoutId id="2147484326" r:id="rId7"/>
    <p:sldLayoutId id="2147484327" r:id="rId8"/>
    <p:sldLayoutId id="2147484328" r:id="rId9"/>
    <p:sldLayoutId id="2147484329" r:id="rId10"/>
    <p:sldLayoutId id="2147484330" r:id="rId11"/>
    <p:sldLayoutId id="2147484331" r:id="rId12"/>
    <p:sldLayoutId id="2147484332" r:id="rId13"/>
    <p:sldLayoutId id="2147484333" r:id="rId14"/>
    <p:sldLayoutId id="2147484334" r:id="rId15"/>
    <p:sldLayoutId id="2147484335" r:id="rId16"/>
    <p:sldLayoutId id="2147484336" r:id="rId17"/>
    <p:sldLayoutId id="2147484337" r:id="rId18"/>
    <p:sldLayoutId id="2147484338" r:id="rId19"/>
    <p:sldLayoutId id="2147484339" r:id="rId20"/>
    <p:sldLayoutId id="2147484340" r:id="rId21"/>
    <p:sldLayoutId id="2147484341" r:id="rId22"/>
    <p:sldLayoutId id="2147484342" r:id="rId23"/>
    <p:sldLayoutId id="2147484343" r:id="rId24"/>
    <p:sldLayoutId id="2147484344" r:id="rId25"/>
    <p:sldLayoutId id="2147484345" r:id="rId26"/>
    <p:sldLayoutId id="2147484346" r:id="rId27"/>
    <p:sldLayoutId id="2147484347" r:id="rId28"/>
    <p:sldLayoutId id="2147484348" r:id="rId29"/>
    <p:sldLayoutId id="2147484349" r:id="rId30"/>
    <p:sldLayoutId id="2147484350" r:id="rId31"/>
    <p:sldLayoutId id="2147484351" r:id="rId32"/>
    <p:sldLayoutId id="2147484352" r:id="rId33"/>
    <p:sldLayoutId id="2147484353" r:id="rId34"/>
    <p:sldLayoutId id="2147484354" r:id="rId35"/>
    <p:sldLayoutId id="2147484355" r:id="rId36"/>
  </p:sldLayoutIdLst>
  <p:transition>
    <p:fade/>
  </p:transition>
  <p:timing>
    <p:tnLst>
      <p:par>
        <p:cTn id="1" dur="indefinite" restart="never" nodeType="tmRoot"/>
      </p:par>
    </p:tnLst>
  </p:timing>
  <p:txStyles>
    <p:titleStyle>
      <a:lvl1pPr algn="l" defTabSz="932563" rtl="0" eaLnBrk="1" latinLnBrk="0" hangingPunct="1">
        <a:lnSpc>
          <a:spcPct val="90000"/>
        </a:lnSpc>
        <a:spcBef>
          <a:spcPct val="0"/>
        </a:spcBef>
        <a:buNone/>
        <a:defRPr lang="en-US" sz="53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34" marR="0" indent="-342834" algn="l" defTabSz="932563" rtl="0" eaLnBrk="1" fontAlgn="auto" latinLnBrk="0" hangingPunct="1">
        <a:lnSpc>
          <a:spcPct val="90000"/>
        </a:lnSpc>
        <a:spcBef>
          <a:spcPct val="20000"/>
        </a:spcBef>
        <a:spcAft>
          <a:spcPts val="0"/>
        </a:spcAft>
        <a:buClr>
          <a:schemeClr val="tx1"/>
        </a:buClr>
        <a:buSzPct val="100000"/>
        <a:buFontTx/>
        <a:buBlip>
          <a:blip r:embed="rId39"/>
        </a:buBlip>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chemeClr val="tx1"/>
        </a:buClr>
        <a:buSzPct val="100000"/>
        <a:buFontTx/>
        <a:buBlip>
          <a:blip r:embed="rId39"/>
        </a:buBlip>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chemeClr val="tx1"/>
        </a:buClr>
        <a:buSzPct val="100000"/>
        <a:buFontTx/>
        <a:buBlip>
          <a:blip r:embed="rId39"/>
        </a:buBlip>
        <a:tabLst/>
        <a:defRPr sz="24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chemeClr val="tx1"/>
        </a:buClr>
        <a:buSzPct val="100000"/>
        <a:buFontTx/>
        <a:buBlip>
          <a:blip r:embed="rId39"/>
        </a:buBlip>
        <a:tabLst/>
        <a:defRPr sz="20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chemeClr val="tx1"/>
        </a:buClr>
        <a:buSzPct val="100000"/>
        <a:buFontTx/>
        <a:buBlip>
          <a:blip r:embed="rId39"/>
        </a:buBlip>
        <a:tabLst/>
        <a:defRPr sz="20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3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52.xml"/><Relationship Id="rId6" Type="http://schemas.openxmlformats.org/officeDocument/2006/relationships/image" Target="../media/image16.emf"/><Relationship Id="rId5" Type="http://schemas.openxmlformats.org/officeDocument/2006/relationships/image" Target="../media/image15.jpg"/><Relationship Id="rId4" Type="http://schemas.openxmlformats.org/officeDocument/2006/relationships/image" Target="../media/image1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31.xml.rels><?xml version="1.0" encoding="UTF-8" standalone="yes"?>
<Relationships xmlns="http://schemas.openxmlformats.org/package/2006/relationships"><Relationship Id="rId3" Type="http://schemas.openxmlformats.org/officeDocument/2006/relationships/hyperlink" Target="https://social.msdn.microsoft.com/forums/azure/en-US/home?forum=azuresearch" TargetMode="External"/><Relationship Id="rId2" Type="http://schemas.openxmlformats.org/officeDocument/2006/relationships/notesSlide" Target="../notesSlides/notesSlide5.xml"/><Relationship Id="rId1" Type="http://schemas.openxmlformats.org/officeDocument/2006/relationships/slideLayout" Target="../slideLayouts/slideLayout46.xml"/></Relationships>
</file>

<file path=ppt/slides/_rels/slide32.xml.rels><?xml version="1.0" encoding="UTF-8" standalone="yes"?>
<Relationships xmlns="http://schemas.openxmlformats.org/package/2006/relationships"><Relationship Id="rId8" Type="http://schemas.openxmlformats.org/officeDocument/2006/relationships/hyperlink" Target="azure.microsoft.com" TargetMode="External"/><Relationship Id="rId3" Type="http://schemas.openxmlformats.org/officeDocument/2006/relationships/image" Target="../media/image2.png"/><Relationship Id="rId7" Type="http://schemas.openxmlformats.org/officeDocument/2006/relationships/hyperlink" Target="http://azure.microsoft.com/en-us/trial/get-started-machine-learning/" TargetMode="External"/><Relationship Id="rId2" Type="http://schemas.openxmlformats.org/officeDocument/2006/relationships/notesSlide" Target="../notesSlides/notesSlide6.xml"/><Relationship Id="rId1" Type="http://schemas.openxmlformats.org/officeDocument/2006/relationships/slideLayout" Target="../slideLayouts/slideLayout81.xml"/><Relationship Id="rId6" Type="http://schemas.openxmlformats.org/officeDocument/2006/relationships/hyperlink" Target="http://www.microsoftvirtualacademy.com/" TargetMode="External"/><Relationship Id="rId5" Type="http://schemas.openxmlformats.org/officeDocument/2006/relationships/hyperlink" Target="http://www.amazon.com/Introducing-Microsoft-SQL-Server-2014-ebook/dp/B00JYE19U8/ref=sr_1_1?s=digital-text&amp;ie=UTF8&amp;qid=1414405512&amp;sr=1-1&amp;keywords=sql+server+2014" TargetMode="External"/><Relationship Id="rId4" Type="http://schemas.openxmlformats.org/officeDocument/2006/relationships/hyperlink" Target="http://www.microsoft.com/sqlserver"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www.microsoft.com/learning" TargetMode="External"/><Relationship Id="rId7"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52.xml"/><Relationship Id="rId6" Type="http://schemas.openxmlformats.org/officeDocument/2006/relationships/hyperlink" Target="http://channel9.msdn.com/Events/TechEd" TargetMode="External"/><Relationship Id="rId5" Type="http://schemas.openxmlformats.org/officeDocument/2006/relationships/hyperlink" Target="http://microsoft.com/technet" TargetMode="External"/><Relationship Id="rId4" Type="http://schemas.openxmlformats.org/officeDocument/2006/relationships/hyperlink" Target="http://microsoft.com/msdn"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52.xml"/><Relationship Id="rId6" Type="http://schemas.openxmlformats.org/officeDocument/2006/relationships/image" Target="../media/image22.jpg"/><Relationship Id="rId5" Type="http://schemas.openxmlformats.org/officeDocument/2006/relationships/image" Target="../media/image21.png"/><Relationship Id="rId4" Type="http://schemas.openxmlformats.org/officeDocument/2006/relationships/image" Target="../media/image20.png"/></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52.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6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slide1.xml><?xml version="1.0" encoding="utf-8"?>
<p:sld xmlns:a="http://schemas.openxmlformats.org/drawingml/2006/main" xmlns:r="http://schemas.openxmlformats.org/officeDocument/2006/relationships" xmlns:p="http://schemas.openxmlformats.org/presentationml/2006/main">
  <p:cSld>
    <p:bg bwMode="gray">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6028604"/>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 name="TextBox 2"/>
          <p:cNvSpPr txBox="1"/>
          <p:nvPr/>
        </p:nvSpPr>
        <p:spPr>
          <a:xfrm>
            <a:off x="-1" y="2850931"/>
            <a:ext cx="12436475" cy="1292662"/>
          </a:xfrm>
          <a:prstGeom prst="rect">
            <a:avLst/>
          </a:prstGeom>
          <a:noFill/>
        </p:spPr>
        <p:txBody>
          <a:bodyPr wrap="square" lIns="182880" tIns="146304" rIns="182880" bIns="146304" rtlCol="0">
            <a:spAutoFit/>
          </a:bodyPr>
          <a:lstStyle/>
          <a:p>
            <a:pPr>
              <a:lnSpc>
                <a:spcPct val="90000"/>
              </a:lnSpc>
              <a:spcAft>
                <a:spcPts val="600"/>
              </a:spcAft>
            </a:pPr>
            <a:r>
              <a:rPr lang="en-US" sz="7200" dirty="0" smtClean="0">
                <a:gradFill>
                  <a:gsLst>
                    <a:gs pos="2917">
                      <a:srgbClr val="FFFFFF"/>
                    </a:gs>
                    <a:gs pos="30000">
                      <a:srgbClr val="FFFFFF"/>
                    </a:gs>
                  </a:gsLst>
                  <a:lin ang="5400000" scaled="0"/>
                </a:gradFill>
                <a:latin typeface="Segoe UI Light"/>
              </a:rPr>
              <a:t>2. Defining Indexes</a:t>
            </a:r>
          </a:p>
        </p:txBody>
      </p:sp>
    </p:spTree>
    <p:extLst>
      <p:ext uri="{BB962C8B-B14F-4D97-AF65-F5344CB8AC3E}">
        <p14:creationId xmlns:p14="http://schemas.microsoft.com/office/powerpoint/2010/main" val="2234560360"/>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11887200" cy="4056495"/>
          </a:xfrm>
        </p:spPr>
        <p:txBody>
          <a:bodyPr/>
          <a:lstStyle/>
          <a:p>
            <a:pPr>
              <a:buFont typeface="Wingdings" panose="05000000000000000000" pitchFamily="2" charset="2"/>
              <a:buChar char="§"/>
            </a:pPr>
            <a:endParaRPr lang="en-US" dirty="0" smtClean="0"/>
          </a:p>
          <a:p>
            <a:pPr>
              <a:buFont typeface="Wingdings" panose="05000000000000000000" pitchFamily="2" charset="2"/>
              <a:buChar char="§"/>
            </a:pPr>
            <a:r>
              <a:rPr lang="en-US" dirty="0" smtClean="0"/>
              <a:t>A searchable collection of documents</a:t>
            </a:r>
          </a:p>
          <a:p>
            <a:pPr>
              <a:buFont typeface="Wingdings" panose="05000000000000000000" pitchFamily="2" charset="2"/>
              <a:buChar char="§"/>
            </a:pPr>
            <a:r>
              <a:rPr lang="en-US" dirty="0" smtClean="0"/>
              <a:t>Has a schema</a:t>
            </a:r>
          </a:p>
          <a:p>
            <a:pPr>
              <a:buFont typeface="Wingdings" panose="05000000000000000000" pitchFamily="2" charset="2"/>
              <a:buChar char="§"/>
            </a:pPr>
            <a:r>
              <a:rPr lang="en-US" dirty="0" smtClean="0"/>
              <a:t>Has various options, e.g. scoring profiles, CORS</a:t>
            </a:r>
          </a:p>
          <a:p>
            <a:pPr>
              <a:buFont typeface="Wingdings" panose="05000000000000000000" pitchFamily="2" charset="2"/>
              <a:buChar char="§"/>
            </a:pPr>
            <a:r>
              <a:rPr lang="en-US" dirty="0" smtClean="0"/>
              <a:t>Index name -&gt; API URL:</a:t>
            </a:r>
          </a:p>
          <a:p>
            <a:pPr marL="342900" lvl="1" indent="0">
              <a:buNone/>
            </a:pPr>
            <a:r>
              <a:rPr lang="en-US" sz="3200" dirty="0" smtClean="0">
                <a:latin typeface="+mj-lt"/>
              </a:rPr>
              <a:t>    e.g. https</a:t>
            </a:r>
            <a:r>
              <a:rPr lang="en-US" sz="3200" dirty="0">
                <a:latin typeface="+mj-lt"/>
              </a:rPr>
              <a:t>://</a:t>
            </a:r>
            <a:r>
              <a:rPr lang="en-US" sz="3200" dirty="0" smtClean="0">
                <a:latin typeface="+mj-lt"/>
              </a:rPr>
              <a:t>mysvc.search.windows.net/indexes/myindex</a:t>
            </a:r>
            <a:endParaRPr lang="en-US" sz="3200" dirty="0">
              <a:latin typeface="+mj-lt"/>
            </a:endParaRPr>
          </a:p>
        </p:txBody>
      </p:sp>
      <p:sp>
        <p:nvSpPr>
          <p:cNvPr id="2" name="Title 1"/>
          <p:cNvSpPr>
            <a:spLocks noGrp="1"/>
          </p:cNvSpPr>
          <p:nvPr>
            <p:ph type="title"/>
          </p:nvPr>
        </p:nvSpPr>
        <p:spPr/>
        <p:txBody>
          <a:bodyPr/>
          <a:lstStyle/>
          <a:p>
            <a:r>
              <a:rPr lang="en-US" dirty="0" smtClean="0"/>
              <a:t>“Search Index”</a:t>
            </a:r>
            <a:endParaRPr lang="en-US" dirty="0"/>
          </a:p>
        </p:txBody>
      </p:sp>
    </p:spTree>
    <p:extLst>
      <p:ext uri="{BB962C8B-B14F-4D97-AF65-F5344CB8AC3E}">
        <p14:creationId xmlns:p14="http://schemas.microsoft.com/office/powerpoint/2010/main" val="288356324"/>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11887200" cy="4869025"/>
          </a:xfrm>
        </p:spPr>
        <p:txBody>
          <a:bodyPr/>
          <a:lstStyle/>
          <a:p>
            <a:pPr marL="0" indent="0">
              <a:buNone/>
            </a:pPr>
            <a:endParaRPr lang="en-US" dirty="0" smtClean="0"/>
          </a:p>
          <a:p>
            <a:pPr marL="0" indent="0">
              <a:buNone/>
            </a:pPr>
            <a:r>
              <a:rPr lang="en-US" dirty="0" smtClean="0"/>
              <a:t>List of fields and their configuration</a:t>
            </a:r>
          </a:p>
          <a:p>
            <a:pPr lvl="1">
              <a:buFont typeface="Wingdings" panose="05000000000000000000" pitchFamily="2" charset="2"/>
              <a:buChar char="§"/>
            </a:pPr>
            <a:r>
              <a:rPr lang="en-US" sz="2800" dirty="0" smtClean="0">
                <a:latin typeface="+mj-lt"/>
              </a:rPr>
              <a:t>Data types: string, </a:t>
            </a:r>
            <a:r>
              <a:rPr lang="en-US" sz="2800" dirty="0" err="1" smtClean="0">
                <a:latin typeface="+mj-lt"/>
              </a:rPr>
              <a:t>int</a:t>
            </a:r>
            <a:r>
              <a:rPr lang="en-US" sz="2800" dirty="0" smtClean="0">
                <a:latin typeface="+mj-lt"/>
              </a:rPr>
              <a:t>, double, </a:t>
            </a:r>
            <a:r>
              <a:rPr lang="en-US" sz="2800" dirty="0" err="1" smtClean="0">
                <a:latin typeface="+mj-lt"/>
              </a:rPr>
              <a:t>datetime</a:t>
            </a:r>
            <a:r>
              <a:rPr lang="en-US" sz="2800" dirty="0" smtClean="0">
                <a:latin typeface="+mj-lt"/>
              </a:rPr>
              <a:t>, </a:t>
            </a:r>
            <a:r>
              <a:rPr lang="en-US" sz="2800" dirty="0" err="1" smtClean="0">
                <a:latin typeface="+mj-lt"/>
              </a:rPr>
              <a:t>boolean</a:t>
            </a:r>
            <a:r>
              <a:rPr lang="en-US" sz="2800" dirty="0" smtClean="0">
                <a:latin typeface="+mj-lt"/>
              </a:rPr>
              <a:t>, geo-point</a:t>
            </a:r>
          </a:p>
          <a:p>
            <a:pPr lvl="1">
              <a:buFont typeface="Wingdings" panose="05000000000000000000" pitchFamily="2" charset="2"/>
              <a:buChar char="§"/>
            </a:pPr>
            <a:r>
              <a:rPr lang="en-US" sz="2800" dirty="0" smtClean="0">
                <a:latin typeface="+mj-lt"/>
              </a:rPr>
              <a:t>Single valued or collections</a:t>
            </a:r>
          </a:p>
          <a:p>
            <a:pPr marL="342900" lvl="1" indent="0">
              <a:buNone/>
            </a:pPr>
            <a:endParaRPr lang="en-US" dirty="0" smtClean="0"/>
          </a:p>
          <a:p>
            <a:pPr marL="0" indent="0">
              <a:buNone/>
            </a:pPr>
            <a:r>
              <a:rPr lang="en-US" dirty="0" smtClean="0"/>
              <a:t>For each field, whether it can be used for…</a:t>
            </a:r>
          </a:p>
          <a:p>
            <a:pPr lvl="1">
              <a:buFont typeface="Wingdings" panose="05000000000000000000" pitchFamily="2" charset="2"/>
              <a:buChar char="§"/>
            </a:pPr>
            <a:r>
              <a:rPr lang="en-US" sz="2800" dirty="0" smtClean="0">
                <a:latin typeface="+mj-lt"/>
              </a:rPr>
              <a:t>Search</a:t>
            </a:r>
          </a:p>
          <a:p>
            <a:pPr lvl="1">
              <a:buFont typeface="Wingdings" panose="05000000000000000000" pitchFamily="2" charset="2"/>
              <a:buChar char="§"/>
            </a:pPr>
            <a:r>
              <a:rPr lang="en-US" sz="2800" dirty="0" smtClean="0">
                <a:latin typeface="+mj-lt"/>
              </a:rPr>
              <a:t>Suggestions</a:t>
            </a:r>
            <a:endParaRPr lang="en-US" sz="2800" dirty="0">
              <a:latin typeface="+mj-lt"/>
            </a:endParaRPr>
          </a:p>
          <a:p>
            <a:pPr lvl="1">
              <a:buFont typeface="Wingdings" panose="05000000000000000000" pitchFamily="2" charset="2"/>
              <a:buChar char="§"/>
            </a:pPr>
            <a:r>
              <a:rPr lang="en-US" sz="2800" dirty="0" smtClean="0">
                <a:latin typeface="+mj-lt"/>
              </a:rPr>
              <a:t>Filters</a:t>
            </a:r>
          </a:p>
        </p:txBody>
      </p:sp>
      <p:sp>
        <p:nvSpPr>
          <p:cNvPr id="2" name="Title 1"/>
          <p:cNvSpPr>
            <a:spLocks noGrp="1"/>
          </p:cNvSpPr>
          <p:nvPr>
            <p:ph type="title"/>
          </p:nvPr>
        </p:nvSpPr>
        <p:spPr/>
        <p:txBody>
          <a:bodyPr/>
          <a:lstStyle/>
          <a:p>
            <a:r>
              <a:rPr lang="en-US" dirty="0" smtClean="0"/>
              <a:t>Index Schema</a:t>
            </a:r>
            <a:endParaRPr lang="en-US" dirty="0"/>
          </a:p>
        </p:txBody>
      </p:sp>
      <p:sp>
        <p:nvSpPr>
          <p:cNvPr id="4" name="Text Placeholder 6"/>
          <p:cNvSpPr txBox="1">
            <a:spLocks/>
          </p:cNvSpPr>
          <p:nvPr/>
        </p:nvSpPr>
        <p:spPr>
          <a:xfrm>
            <a:off x="3094037" y="4524438"/>
            <a:ext cx="11887200" cy="1520416"/>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buClr>
                <a:srgbClr val="FFFFFF"/>
              </a:buClr>
              <a:buFont typeface="Wingdings" panose="05000000000000000000" pitchFamily="2" charset="2"/>
              <a:buChar char="§"/>
            </a:pPr>
            <a:r>
              <a:rPr lang="en-US" sz="2800" dirty="0" smtClean="0">
                <a:gradFill>
                  <a:gsLst>
                    <a:gs pos="1250">
                      <a:srgbClr val="FFFFFF"/>
                    </a:gs>
                    <a:gs pos="100000">
                      <a:srgbClr val="FFFFFF"/>
                    </a:gs>
                  </a:gsLst>
                  <a:lin ang="5400000" scaled="0"/>
                </a:gradFill>
                <a:latin typeface="Segoe UI Light"/>
              </a:rPr>
              <a:t>Sorting</a:t>
            </a:r>
          </a:p>
          <a:p>
            <a:pPr lvl="1">
              <a:buClr>
                <a:srgbClr val="FFFFFF"/>
              </a:buClr>
              <a:buFont typeface="Wingdings" panose="05000000000000000000" pitchFamily="2" charset="2"/>
              <a:buChar char="§"/>
            </a:pPr>
            <a:r>
              <a:rPr lang="en-US" sz="2800" dirty="0" smtClean="0">
                <a:gradFill>
                  <a:gsLst>
                    <a:gs pos="1250">
                      <a:srgbClr val="FFFFFF"/>
                    </a:gs>
                    <a:gs pos="100000">
                      <a:srgbClr val="FFFFFF"/>
                    </a:gs>
                  </a:gsLst>
                  <a:lin ang="5400000" scaled="0"/>
                </a:gradFill>
                <a:latin typeface="Segoe UI Light"/>
              </a:rPr>
              <a:t>Facets</a:t>
            </a:r>
          </a:p>
          <a:p>
            <a:pPr lvl="1">
              <a:buClr>
                <a:srgbClr val="FFFFFF"/>
              </a:buClr>
              <a:buFont typeface="Wingdings" panose="05000000000000000000" pitchFamily="2" charset="2"/>
              <a:buChar char="§"/>
            </a:pPr>
            <a:r>
              <a:rPr lang="en-US" sz="2800" dirty="0" smtClean="0">
                <a:gradFill>
                  <a:gsLst>
                    <a:gs pos="1250">
                      <a:srgbClr val="FFFFFF"/>
                    </a:gs>
                    <a:gs pos="100000">
                      <a:srgbClr val="FFFFFF"/>
                    </a:gs>
                  </a:gsLst>
                  <a:lin ang="5400000" scaled="0"/>
                </a:gradFill>
                <a:latin typeface="Segoe UI Light"/>
              </a:rPr>
              <a:t>Results</a:t>
            </a:r>
          </a:p>
        </p:txBody>
      </p:sp>
    </p:spTree>
    <p:extLst>
      <p:ext uri="{BB962C8B-B14F-4D97-AF65-F5344CB8AC3E}">
        <p14:creationId xmlns:p14="http://schemas.microsoft.com/office/powerpoint/2010/main" val="252607257"/>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API: Create an Index</a:t>
            </a:r>
            <a:endParaRPr lang="en-US" dirty="0"/>
          </a:p>
        </p:txBody>
      </p:sp>
      <p:sp>
        <p:nvSpPr>
          <p:cNvPr id="4" name="Text Placeholder 3"/>
          <p:cNvSpPr>
            <a:spLocks noGrp="1"/>
          </p:cNvSpPr>
          <p:nvPr>
            <p:ph type="body" sz="quarter" idx="10"/>
          </p:nvPr>
        </p:nvSpPr>
        <p:spPr>
          <a:xfrm>
            <a:off x="274638" y="1221157"/>
            <a:ext cx="11887199" cy="5201424"/>
          </a:xfrm>
        </p:spPr>
        <p:txBody>
          <a:bodyPr/>
          <a:lstStyle/>
          <a:p>
            <a:endParaRPr lang="en-US" sz="2000" dirty="0" smtClean="0">
              <a:latin typeface="Lucida Console" panose="020B0609040504020204" pitchFamily="49" charset="0"/>
            </a:endParaRPr>
          </a:p>
          <a:p>
            <a:r>
              <a:rPr lang="en-US" sz="2000" dirty="0" smtClean="0">
                <a:latin typeface="Lucida Console" panose="020B0609040504020204" pitchFamily="49" charset="0"/>
              </a:rPr>
              <a:t>PUT /indexes/</a:t>
            </a:r>
            <a:r>
              <a:rPr lang="en-US" sz="2000" dirty="0" err="1" smtClean="0">
                <a:latin typeface="Lucida Console" panose="020B0609040504020204" pitchFamily="49" charset="0"/>
              </a:rPr>
              <a:t>places?api-version</a:t>
            </a:r>
            <a:r>
              <a:rPr lang="en-US" sz="2000" dirty="0" smtClean="0">
                <a:latin typeface="Lucida Console" panose="020B0609040504020204" pitchFamily="49" charset="0"/>
              </a:rPr>
              <a:t>=2014-07-31-Preview</a:t>
            </a:r>
            <a:endParaRPr lang="en-US" sz="2000" dirty="0">
              <a:latin typeface="Lucida Console" panose="020B0609040504020204" pitchFamily="49" charset="0"/>
            </a:endParaRPr>
          </a:p>
          <a:p>
            <a:r>
              <a:rPr lang="en-US" sz="2000" dirty="0" smtClean="0">
                <a:latin typeface="Lucida Console" panose="020B0609040504020204" pitchFamily="49" charset="0"/>
              </a:rPr>
              <a:t>Host</a:t>
            </a:r>
            <a:r>
              <a:rPr lang="en-US" sz="2000" dirty="0">
                <a:latin typeface="Lucida Console" panose="020B0609040504020204" pitchFamily="49" charset="0"/>
              </a:rPr>
              <a:t>: demo.search.windows.net</a:t>
            </a:r>
          </a:p>
          <a:p>
            <a:r>
              <a:rPr lang="en-US" sz="2000" dirty="0" err="1" smtClean="0">
                <a:latin typeface="Lucida Console" panose="020B0609040504020204" pitchFamily="49" charset="0"/>
              </a:rPr>
              <a:t>api</a:t>
            </a:r>
            <a:r>
              <a:rPr lang="en-US" sz="2000" dirty="0" smtClean="0">
                <a:latin typeface="Lucida Console" panose="020B0609040504020204" pitchFamily="49" charset="0"/>
              </a:rPr>
              <a:t>-key</a:t>
            </a:r>
            <a:r>
              <a:rPr lang="en-US" sz="2000" dirty="0">
                <a:latin typeface="Lucida Console" panose="020B0609040504020204" pitchFamily="49" charset="0"/>
              </a:rPr>
              <a:t>: 91FAB1CDBD75CF1D39491043BF3491AC</a:t>
            </a:r>
          </a:p>
          <a:p>
            <a:r>
              <a:rPr lang="en-US" sz="2000" dirty="0">
                <a:latin typeface="Lucida Console" panose="020B0609040504020204" pitchFamily="49" charset="0"/>
              </a:rPr>
              <a:t>Content-Type: application/</a:t>
            </a:r>
            <a:r>
              <a:rPr lang="en-US" sz="2000" dirty="0" err="1">
                <a:latin typeface="Lucida Console" panose="020B0609040504020204" pitchFamily="49" charset="0"/>
              </a:rPr>
              <a:t>json</a:t>
            </a:r>
            <a:endParaRPr lang="en-US" sz="2000" dirty="0">
              <a:latin typeface="Lucida Console" panose="020B0609040504020204" pitchFamily="49" charset="0"/>
            </a:endParaRPr>
          </a:p>
          <a:p>
            <a:endParaRPr lang="en-US" sz="2000" dirty="0">
              <a:latin typeface="Lucida Console" panose="020B0609040504020204" pitchFamily="49" charset="0"/>
            </a:endParaRPr>
          </a:p>
          <a:p>
            <a:r>
              <a:rPr lang="en-US" sz="2000" dirty="0">
                <a:latin typeface="Lucida Console" panose="020B0609040504020204" pitchFamily="49" charset="0"/>
              </a:rPr>
              <a:t>{</a:t>
            </a:r>
          </a:p>
          <a:p>
            <a:r>
              <a:rPr lang="en-US" sz="2000" dirty="0">
                <a:latin typeface="Lucida Console" panose="020B0609040504020204" pitchFamily="49" charset="0"/>
              </a:rPr>
              <a:t>  "fields": </a:t>
            </a:r>
            <a:r>
              <a:rPr lang="en-US" sz="2000" dirty="0" smtClean="0">
                <a:latin typeface="Lucida Console" panose="020B0609040504020204" pitchFamily="49" charset="0"/>
              </a:rPr>
              <a:t>[</a:t>
            </a:r>
          </a:p>
          <a:p>
            <a:r>
              <a:rPr lang="en-US" sz="2000" dirty="0" smtClean="0">
                <a:latin typeface="Lucida Console" panose="020B0609040504020204" pitchFamily="49" charset="0"/>
              </a:rPr>
              <a:t>    </a:t>
            </a:r>
            <a:r>
              <a:rPr lang="en-US" sz="2000" dirty="0">
                <a:latin typeface="Lucida Console" panose="020B0609040504020204" pitchFamily="49" charset="0"/>
              </a:rPr>
              <a:t>{ "name": </a:t>
            </a:r>
            <a:r>
              <a:rPr lang="en-US" sz="2000" dirty="0" smtClean="0">
                <a:latin typeface="Lucida Console" panose="020B0609040504020204" pitchFamily="49" charset="0"/>
              </a:rPr>
              <a:t>"key", </a:t>
            </a:r>
            <a:r>
              <a:rPr lang="en-US" sz="2000" dirty="0">
                <a:latin typeface="Lucida Console" panose="020B0609040504020204" pitchFamily="49" charset="0"/>
              </a:rPr>
              <a:t>"type": "</a:t>
            </a:r>
            <a:r>
              <a:rPr lang="en-US" sz="2000" dirty="0" err="1">
                <a:latin typeface="Lucida Console" panose="020B0609040504020204" pitchFamily="49" charset="0"/>
              </a:rPr>
              <a:t>Edm.String</a:t>
            </a:r>
            <a:r>
              <a:rPr lang="en-US" sz="2000" dirty="0">
                <a:latin typeface="Lucida Console" panose="020B0609040504020204" pitchFamily="49" charset="0"/>
              </a:rPr>
              <a:t>", </a:t>
            </a:r>
            <a:r>
              <a:rPr lang="en-US" sz="2000" dirty="0" smtClean="0">
                <a:latin typeface="Lucida Console" panose="020B0609040504020204" pitchFamily="49" charset="0"/>
              </a:rPr>
              <a:t>"key": true </a:t>
            </a:r>
            <a:r>
              <a:rPr lang="en-US" sz="2000" dirty="0">
                <a:latin typeface="Lucida Console" panose="020B0609040504020204" pitchFamily="49" charset="0"/>
              </a:rPr>
              <a:t>},</a:t>
            </a:r>
          </a:p>
          <a:p>
            <a:r>
              <a:rPr lang="en-US" sz="2000" dirty="0" smtClean="0">
                <a:latin typeface="Lucida Console" panose="020B0609040504020204" pitchFamily="49" charset="0"/>
              </a:rPr>
              <a:t>    { "name": "name", "type": "</a:t>
            </a:r>
            <a:r>
              <a:rPr lang="en-US" sz="2000" dirty="0" err="1" smtClean="0">
                <a:latin typeface="Lucida Console" panose="020B0609040504020204" pitchFamily="49" charset="0"/>
              </a:rPr>
              <a:t>Edm.String</a:t>
            </a:r>
            <a:r>
              <a:rPr lang="en-US" sz="2000" dirty="0" smtClean="0">
                <a:latin typeface="Lucida Console" panose="020B0609040504020204" pitchFamily="49" charset="0"/>
              </a:rPr>
              <a:t>", "</a:t>
            </a:r>
            <a:r>
              <a:rPr lang="en-US" sz="2000" dirty="0" err="1" smtClean="0">
                <a:latin typeface="Lucida Console" panose="020B0609040504020204" pitchFamily="49" charset="0"/>
              </a:rPr>
              <a:t>facetable</a:t>
            </a:r>
            <a:r>
              <a:rPr lang="en-US" sz="2000" dirty="0" smtClean="0">
                <a:latin typeface="Lucida Console" panose="020B0609040504020204" pitchFamily="49" charset="0"/>
              </a:rPr>
              <a:t>": false },</a:t>
            </a:r>
          </a:p>
          <a:p>
            <a:r>
              <a:rPr lang="en-US" sz="2000" dirty="0" smtClean="0">
                <a:latin typeface="Lucida Console" panose="020B0609040504020204" pitchFamily="49" charset="0"/>
              </a:rPr>
              <a:t>    { "name": "class", "type": "</a:t>
            </a:r>
            <a:r>
              <a:rPr lang="en-US" sz="2000" dirty="0" err="1" smtClean="0">
                <a:latin typeface="Lucida Console" panose="020B0609040504020204" pitchFamily="49" charset="0"/>
              </a:rPr>
              <a:t>Edm.String</a:t>
            </a:r>
            <a:r>
              <a:rPr lang="en-US" sz="2000" dirty="0" smtClean="0">
                <a:latin typeface="Lucida Console" panose="020B0609040504020204" pitchFamily="49" charset="0"/>
              </a:rPr>
              <a:t>" },</a:t>
            </a:r>
          </a:p>
          <a:p>
            <a:r>
              <a:rPr lang="en-US" sz="2000" dirty="0" smtClean="0">
                <a:latin typeface="Lucida Console" panose="020B0609040504020204" pitchFamily="49" charset="0"/>
              </a:rPr>
              <a:t>    ...</a:t>
            </a:r>
          </a:p>
          <a:p>
            <a:r>
              <a:rPr lang="en-US" sz="2000" dirty="0" smtClean="0">
                <a:latin typeface="Lucida Console" panose="020B0609040504020204" pitchFamily="49" charset="0"/>
              </a:rPr>
              <a:t>  ],</a:t>
            </a:r>
            <a:endParaRPr lang="en-US" sz="2000" dirty="0">
              <a:latin typeface="Lucida Console" panose="020B0609040504020204" pitchFamily="49" charset="0"/>
            </a:endParaRPr>
          </a:p>
          <a:p>
            <a:r>
              <a:rPr lang="en-US" sz="2000" dirty="0">
                <a:latin typeface="Lucida Console" panose="020B0609040504020204" pitchFamily="49" charset="0"/>
              </a:rPr>
              <a:t>  "</a:t>
            </a:r>
            <a:r>
              <a:rPr lang="en-US" sz="2000" dirty="0" err="1">
                <a:latin typeface="Lucida Console" panose="020B0609040504020204" pitchFamily="49" charset="0"/>
              </a:rPr>
              <a:t>corsOptions</a:t>
            </a:r>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err="1">
                <a:latin typeface="Lucida Console" panose="020B0609040504020204" pitchFamily="49" charset="0"/>
              </a:rPr>
              <a:t>allowedOrigins</a:t>
            </a:r>
            <a:r>
              <a:rPr lang="en-US" sz="2000" dirty="0">
                <a:latin typeface="Lucida Console" panose="020B0609040504020204" pitchFamily="49" charset="0"/>
              </a:rPr>
              <a:t>": </a:t>
            </a:r>
            <a:r>
              <a:rPr lang="en-US" sz="2000" dirty="0" smtClean="0">
                <a:latin typeface="Lucida Console" panose="020B0609040504020204" pitchFamily="49" charset="0"/>
              </a:rPr>
              <a:t>["*"] }</a:t>
            </a:r>
            <a:endParaRPr lang="en-US" sz="2000" dirty="0">
              <a:latin typeface="Lucida Console" panose="020B0609040504020204" pitchFamily="49" charset="0"/>
            </a:endParaRPr>
          </a:p>
          <a:p>
            <a:r>
              <a:rPr lang="en-US" sz="2000" dirty="0" smtClean="0">
                <a:latin typeface="Lucida Console" panose="020B0609040504020204" pitchFamily="49" charset="0"/>
              </a:rPr>
              <a:t>}</a:t>
            </a:r>
            <a:endParaRPr lang="en-US" sz="2000" dirty="0">
              <a:latin typeface="Lucida Console" panose="020B0609040504020204" pitchFamily="49" charset="0"/>
            </a:endParaRPr>
          </a:p>
        </p:txBody>
      </p:sp>
    </p:spTree>
    <p:extLst>
      <p:ext uri="{BB962C8B-B14F-4D97-AF65-F5344CB8AC3E}">
        <p14:creationId xmlns:p14="http://schemas.microsoft.com/office/powerpoint/2010/main" val="931207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 name="TextBox 2"/>
          <p:cNvSpPr txBox="1"/>
          <p:nvPr/>
        </p:nvSpPr>
        <p:spPr>
          <a:xfrm>
            <a:off x="-1" y="2850931"/>
            <a:ext cx="12436475" cy="1292662"/>
          </a:xfrm>
          <a:prstGeom prst="rect">
            <a:avLst/>
          </a:prstGeom>
          <a:noFill/>
        </p:spPr>
        <p:txBody>
          <a:bodyPr wrap="square" lIns="182880" tIns="146304" rIns="182880" bIns="146304" rtlCol="0">
            <a:spAutoFit/>
          </a:bodyPr>
          <a:lstStyle/>
          <a:p>
            <a:pPr>
              <a:lnSpc>
                <a:spcPct val="90000"/>
              </a:lnSpc>
              <a:spcAft>
                <a:spcPts val="600"/>
              </a:spcAft>
            </a:pPr>
            <a:r>
              <a:rPr lang="en-US" sz="7200" dirty="0">
                <a:gradFill>
                  <a:gsLst>
                    <a:gs pos="2917">
                      <a:srgbClr val="FFFFFF"/>
                    </a:gs>
                    <a:gs pos="30000">
                      <a:srgbClr val="FFFFFF"/>
                    </a:gs>
                  </a:gsLst>
                  <a:lin ang="5400000" scaled="0"/>
                </a:gradFill>
                <a:latin typeface="Segoe UI Light"/>
              </a:rPr>
              <a:t>3</a:t>
            </a:r>
            <a:r>
              <a:rPr lang="en-US" sz="7200" dirty="0" smtClean="0">
                <a:gradFill>
                  <a:gsLst>
                    <a:gs pos="2917">
                      <a:srgbClr val="FFFFFF"/>
                    </a:gs>
                    <a:gs pos="30000">
                      <a:srgbClr val="FFFFFF"/>
                    </a:gs>
                  </a:gsLst>
                  <a:lin ang="5400000" scaled="0"/>
                </a:gradFill>
                <a:latin typeface="Segoe UI Light"/>
              </a:rPr>
              <a:t>. Indexing Data</a:t>
            </a:r>
          </a:p>
        </p:txBody>
      </p:sp>
    </p:spTree>
    <p:extLst>
      <p:ext uri="{BB962C8B-B14F-4D97-AF65-F5344CB8AC3E}">
        <p14:creationId xmlns:p14="http://schemas.microsoft.com/office/powerpoint/2010/main" val="685968194"/>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11887200" cy="5478423"/>
          </a:xfrm>
        </p:spPr>
        <p:txBody>
          <a:bodyPr/>
          <a:lstStyle/>
          <a:p>
            <a:pPr marL="0" indent="0">
              <a:buNone/>
            </a:pPr>
            <a:endParaRPr lang="en-US" dirty="0" smtClean="0"/>
          </a:p>
          <a:p>
            <a:pPr marL="0" indent="0">
              <a:buNone/>
            </a:pPr>
            <a:r>
              <a:rPr lang="en-US" dirty="0" smtClean="0"/>
              <a:t>Data is indexed in batches</a:t>
            </a:r>
          </a:p>
          <a:p>
            <a:pPr lvl="1">
              <a:buFont typeface="Wingdings" panose="05000000000000000000" pitchFamily="2" charset="2"/>
              <a:buChar char="§"/>
            </a:pPr>
            <a:r>
              <a:rPr lang="en-US" sz="2800" dirty="0" smtClean="0">
                <a:latin typeface="+mj-lt"/>
              </a:rPr>
              <a:t>Up to 1000 operations: upload, merge, delete or </a:t>
            </a:r>
            <a:r>
              <a:rPr lang="en-US" sz="2800" dirty="0" err="1" smtClean="0">
                <a:latin typeface="+mj-lt"/>
              </a:rPr>
              <a:t>mergeOrUpload</a:t>
            </a:r>
            <a:endParaRPr lang="en-US" sz="2800" dirty="0" smtClean="0">
              <a:latin typeface="+mj-lt"/>
            </a:endParaRPr>
          </a:p>
          <a:p>
            <a:pPr lvl="1">
              <a:buFont typeface="Wingdings" panose="05000000000000000000" pitchFamily="2" charset="2"/>
              <a:buChar char="§"/>
            </a:pPr>
            <a:r>
              <a:rPr lang="en-US" sz="2800" dirty="0" smtClean="0">
                <a:latin typeface="+mj-lt"/>
              </a:rPr>
              <a:t>POST to https://</a:t>
            </a:r>
            <a:r>
              <a:rPr lang="en-US" sz="2800" dirty="0" smtClean="0">
                <a:solidFill>
                  <a:schemeClr val="tx1"/>
                </a:solidFill>
                <a:latin typeface="+mj-lt"/>
              </a:rPr>
              <a:t>mysvc.search.windows.net/indexes/myindex/docs/index</a:t>
            </a:r>
          </a:p>
          <a:p>
            <a:pPr marL="342900" lvl="1" indent="0">
              <a:buNone/>
            </a:pPr>
            <a:endParaRPr lang="en-US" dirty="0"/>
          </a:p>
          <a:p>
            <a:pPr marL="0" indent="0">
              <a:buNone/>
            </a:pPr>
            <a:r>
              <a:rPr lang="en-US" dirty="0" smtClean="0"/>
              <a:t>A success response ensures durability</a:t>
            </a:r>
          </a:p>
          <a:p>
            <a:pPr lvl="1">
              <a:buFont typeface="Wingdings" panose="05000000000000000000" pitchFamily="2" charset="2"/>
              <a:buChar char="§"/>
            </a:pPr>
            <a:r>
              <a:rPr lang="en-US" sz="2800" dirty="0">
                <a:latin typeface="+mj-lt"/>
              </a:rPr>
              <a:t>Client needs to check response body for individual operation status</a:t>
            </a:r>
          </a:p>
          <a:p>
            <a:pPr marL="342900" lvl="1" indent="0">
              <a:buNone/>
            </a:pPr>
            <a:endParaRPr lang="en-US" dirty="0"/>
          </a:p>
          <a:p>
            <a:pPr marL="0" indent="0">
              <a:buNone/>
            </a:pPr>
            <a:r>
              <a:rPr lang="en-US" dirty="0" smtClean="0"/>
              <a:t>Data will be searchable a few seconds later</a:t>
            </a:r>
            <a:endParaRPr lang="en-US" sz="2800" dirty="0"/>
          </a:p>
          <a:p>
            <a:pPr lvl="1">
              <a:buFont typeface="Wingdings" panose="05000000000000000000" pitchFamily="2" charset="2"/>
              <a:buChar char="§"/>
            </a:pPr>
            <a:r>
              <a:rPr lang="en-US" sz="2800" dirty="0">
                <a:latin typeface="+mj-lt"/>
              </a:rPr>
              <a:t>We need to index it, depends on how busy the system is</a:t>
            </a:r>
          </a:p>
        </p:txBody>
      </p:sp>
      <p:sp>
        <p:nvSpPr>
          <p:cNvPr id="2" name="Title 1"/>
          <p:cNvSpPr>
            <a:spLocks noGrp="1"/>
          </p:cNvSpPr>
          <p:nvPr>
            <p:ph type="title"/>
          </p:nvPr>
        </p:nvSpPr>
        <p:spPr/>
        <p:txBody>
          <a:bodyPr/>
          <a:lstStyle/>
          <a:p>
            <a:r>
              <a:rPr lang="en-US" dirty="0" smtClean="0"/>
              <a:t>Indexing Data</a:t>
            </a:r>
            <a:endParaRPr lang="en-US" dirty="0"/>
          </a:p>
        </p:txBody>
      </p:sp>
    </p:spTree>
    <p:extLst>
      <p:ext uri="{BB962C8B-B14F-4D97-AF65-F5344CB8AC3E}">
        <p14:creationId xmlns:p14="http://schemas.microsoft.com/office/powerpoint/2010/main" val="269808409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API: Batch to Upload Documents</a:t>
            </a:r>
            <a:endParaRPr lang="en-US" dirty="0"/>
          </a:p>
        </p:txBody>
      </p:sp>
      <p:sp>
        <p:nvSpPr>
          <p:cNvPr id="4" name="Text Placeholder 3"/>
          <p:cNvSpPr>
            <a:spLocks noGrp="1"/>
          </p:cNvSpPr>
          <p:nvPr>
            <p:ph type="body" sz="quarter" idx="10"/>
          </p:nvPr>
        </p:nvSpPr>
        <p:spPr>
          <a:xfrm>
            <a:off x="274638" y="1221157"/>
            <a:ext cx="11887199" cy="5539978"/>
          </a:xfrm>
        </p:spPr>
        <p:txBody>
          <a:bodyPr/>
          <a:lstStyle/>
          <a:p>
            <a:endParaRPr lang="en-US" sz="2000" dirty="0" smtClean="0">
              <a:latin typeface="Lucida Console" panose="020B0609040504020204" pitchFamily="49" charset="0"/>
            </a:endParaRPr>
          </a:p>
          <a:p>
            <a:r>
              <a:rPr lang="en-US" sz="2000" dirty="0" smtClean="0">
                <a:latin typeface="Lucida Console" panose="020B0609040504020204" pitchFamily="49" charset="0"/>
              </a:rPr>
              <a:t>POST indexes/places/docs/</a:t>
            </a:r>
            <a:r>
              <a:rPr lang="en-US" sz="2000" dirty="0" err="1" smtClean="0">
                <a:latin typeface="Lucida Console" panose="020B0609040504020204" pitchFamily="49" charset="0"/>
              </a:rPr>
              <a:t>index?api-version</a:t>
            </a:r>
            <a:r>
              <a:rPr lang="en-US" sz="2000" dirty="0" smtClean="0">
                <a:latin typeface="Lucida Console" panose="020B0609040504020204" pitchFamily="49" charset="0"/>
              </a:rPr>
              <a:t>=2014-07-31-Preview</a:t>
            </a:r>
            <a:endParaRPr lang="en-US" sz="2000" dirty="0">
              <a:latin typeface="Lucida Console" panose="020B0609040504020204" pitchFamily="49" charset="0"/>
            </a:endParaRPr>
          </a:p>
          <a:p>
            <a:r>
              <a:rPr lang="en-US" sz="2000" dirty="0" smtClean="0">
                <a:latin typeface="Lucida Console" panose="020B0609040504020204" pitchFamily="49" charset="0"/>
              </a:rPr>
              <a:t>Host</a:t>
            </a:r>
            <a:r>
              <a:rPr lang="en-US" sz="2000" dirty="0">
                <a:latin typeface="Lucida Console" panose="020B0609040504020204" pitchFamily="49" charset="0"/>
              </a:rPr>
              <a:t>: demo.search.windows.net</a:t>
            </a:r>
          </a:p>
          <a:p>
            <a:r>
              <a:rPr lang="en-US" sz="2000" dirty="0" err="1">
                <a:latin typeface="Lucida Console" panose="020B0609040504020204" pitchFamily="49" charset="0"/>
              </a:rPr>
              <a:t>api</a:t>
            </a:r>
            <a:r>
              <a:rPr lang="en-US" sz="2000" dirty="0">
                <a:latin typeface="Lucida Console" panose="020B0609040504020204" pitchFamily="49" charset="0"/>
              </a:rPr>
              <a:t>-key: 91FAB1CDBD75CF1D39491043BF3491AC</a:t>
            </a:r>
          </a:p>
          <a:p>
            <a:r>
              <a:rPr lang="en-US" sz="2000" dirty="0" smtClean="0">
                <a:latin typeface="Lucida Console" panose="020B0609040504020204" pitchFamily="49" charset="0"/>
              </a:rPr>
              <a:t>Content-Type</a:t>
            </a:r>
            <a:r>
              <a:rPr lang="en-US" sz="2000" dirty="0">
                <a:latin typeface="Lucida Console" panose="020B0609040504020204" pitchFamily="49" charset="0"/>
              </a:rPr>
              <a:t>: application/</a:t>
            </a:r>
            <a:r>
              <a:rPr lang="en-US" sz="2000" dirty="0" err="1">
                <a:latin typeface="Lucida Console" panose="020B0609040504020204" pitchFamily="49" charset="0"/>
              </a:rPr>
              <a:t>json</a:t>
            </a:r>
            <a:endParaRPr lang="en-US" sz="2000" dirty="0">
              <a:latin typeface="Lucida Console" panose="020B0609040504020204" pitchFamily="49" charset="0"/>
            </a:endParaRPr>
          </a:p>
          <a:p>
            <a:endParaRPr lang="en-US" sz="2000" dirty="0">
              <a:latin typeface="Lucida Console" panose="020B0609040504020204" pitchFamily="49" charset="0"/>
            </a:endParaRPr>
          </a:p>
          <a:p>
            <a:r>
              <a:rPr lang="en-US" sz="2000" dirty="0" smtClean="0">
                <a:latin typeface="Lucida Console" panose="020B0609040504020204" pitchFamily="49" charset="0"/>
              </a:rPr>
              <a:t>{ "value": </a:t>
            </a:r>
            <a:r>
              <a:rPr lang="en-US" sz="2000" dirty="0">
                <a:latin typeface="Lucida Console" panose="020B0609040504020204" pitchFamily="49" charset="0"/>
              </a:rPr>
              <a:t>[</a:t>
            </a:r>
          </a:p>
          <a:p>
            <a:r>
              <a:rPr lang="en-US" sz="2000" dirty="0" smtClean="0">
                <a:latin typeface="Lucida Console" panose="020B0609040504020204" pitchFamily="49" charset="0"/>
              </a:rPr>
              <a:t>    </a:t>
            </a:r>
            <a:r>
              <a:rPr lang="en-US" sz="2000" dirty="0">
                <a:latin typeface="Lucida Console" panose="020B0609040504020204" pitchFamily="49" charset="0"/>
              </a:rPr>
              <a:t>{</a:t>
            </a:r>
          </a:p>
          <a:p>
            <a:r>
              <a:rPr lang="en-US" sz="2000" dirty="0" smtClean="0">
                <a:latin typeface="Lucida Console" panose="020B0609040504020204" pitchFamily="49" charset="0"/>
              </a:rPr>
              <a:t>      "@</a:t>
            </a:r>
            <a:r>
              <a:rPr lang="en-US" sz="2000" dirty="0" err="1" smtClean="0">
                <a:latin typeface="Lucida Console" panose="020B0609040504020204" pitchFamily="49" charset="0"/>
              </a:rPr>
              <a:t>search.action</a:t>
            </a:r>
            <a:r>
              <a:rPr lang="en-US" sz="2000" dirty="0" smtClean="0">
                <a:latin typeface="Lucida Console" panose="020B0609040504020204" pitchFamily="49" charset="0"/>
              </a:rPr>
              <a:t>": "upload",</a:t>
            </a:r>
          </a:p>
          <a:p>
            <a:r>
              <a:rPr lang="en-US" sz="2000" dirty="0" smtClean="0">
                <a:latin typeface="Lucida Console" panose="020B0609040504020204" pitchFamily="49" charset="0"/>
              </a:rPr>
              <a:t>      "key": "1502914",</a:t>
            </a:r>
          </a:p>
          <a:p>
            <a:r>
              <a:rPr lang="en-US" sz="2000" dirty="0" smtClean="0">
                <a:latin typeface="Lucida Console" panose="020B0609040504020204" pitchFamily="49" charset="0"/>
              </a:rPr>
              <a:t>      "name": "Penny Creek", </a:t>
            </a:r>
          </a:p>
          <a:p>
            <a:r>
              <a:rPr lang="en-US" sz="2000" dirty="0" smtClean="0">
                <a:latin typeface="Lucida Console" panose="020B0609040504020204" pitchFamily="49" charset="0"/>
              </a:rPr>
              <a:t>      "</a:t>
            </a:r>
            <a:r>
              <a:rPr lang="en-US" sz="2000" dirty="0">
                <a:latin typeface="Lucida Console" panose="020B0609040504020204" pitchFamily="49" charset="0"/>
              </a:rPr>
              <a:t>class": "Stream</a:t>
            </a:r>
            <a:r>
              <a:rPr lang="en-US" sz="2000" dirty="0" smtClean="0">
                <a:latin typeface="Lucida Console" panose="020B0609040504020204" pitchFamily="49" charset="0"/>
              </a:rPr>
              <a:t>", </a:t>
            </a:r>
          </a:p>
          <a:p>
            <a:r>
              <a:rPr lang="en-US" sz="2000" dirty="0">
                <a:latin typeface="Lucida Console" panose="020B0609040504020204" pitchFamily="49" charset="0"/>
              </a:rPr>
              <a:t> </a:t>
            </a:r>
            <a:r>
              <a:rPr lang="en-US" sz="2000" dirty="0" smtClean="0">
                <a:latin typeface="Lucida Console" panose="020B0609040504020204" pitchFamily="49" charset="0"/>
              </a:rPr>
              <a:t>     ...</a:t>
            </a:r>
            <a:endParaRPr lang="en-US" sz="2000" dirty="0">
              <a:latin typeface="Lucida Console" panose="020B0609040504020204" pitchFamily="49" charset="0"/>
            </a:endParaRPr>
          </a:p>
          <a:p>
            <a:r>
              <a:rPr lang="en-US" sz="2000" dirty="0" smtClean="0">
                <a:latin typeface="Lucida Console" panose="020B0609040504020204" pitchFamily="49" charset="0"/>
              </a:rPr>
              <a:t>    },</a:t>
            </a:r>
          </a:p>
          <a:p>
            <a:r>
              <a:rPr lang="en-US" sz="2000" dirty="0" smtClean="0">
                <a:latin typeface="Lucida Console" panose="020B0609040504020204" pitchFamily="49" charset="0"/>
              </a:rPr>
              <a:t>    ...</a:t>
            </a:r>
            <a:endParaRPr lang="en-US" sz="2000" dirty="0">
              <a:latin typeface="Lucida Console" panose="020B0609040504020204" pitchFamily="49" charset="0"/>
            </a:endParaRPr>
          </a:p>
          <a:p>
            <a:r>
              <a:rPr lang="en-US" sz="2000" dirty="0" smtClean="0">
                <a:latin typeface="Lucida Console" panose="020B0609040504020204" pitchFamily="49" charset="0"/>
              </a:rPr>
              <a:t>] }</a:t>
            </a:r>
            <a:endParaRPr lang="en-US" sz="2000" dirty="0">
              <a:latin typeface="Lucida Console" panose="020B0609040504020204" pitchFamily="49" charset="0"/>
            </a:endParaRPr>
          </a:p>
        </p:txBody>
      </p:sp>
    </p:spTree>
    <p:extLst>
      <p:ext uri="{BB962C8B-B14F-4D97-AF65-F5344CB8AC3E}">
        <p14:creationId xmlns:p14="http://schemas.microsoft.com/office/powerpoint/2010/main" val="3969822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 name="TextBox 2"/>
          <p:cNvSpPr txBox="1"/>
          <p:nvPr/>
        </p:nvSpPr>
        <p:spPr>
          <a:xfrm>
            <a:off x="-1" y="2850931"/>
            <a:ext cx="12436475" cy="1292662"/>
          </a:xfrm>
          <a:prstGeom prst="rect">
            <a:avLst/>
          </a:prstGeom>
          <a:noFill/>
        </p:spPr>
        <p:txBody>
          <a:bodyPr wrap="square" lIns="182880" tIns="146304" rIns="182880" bIns="146304" rtlCol="0">
            <a:spAutoFit/>
          </a:bodyPr>
          <a:lstStyle/>
          <a:p>
            <a:pPr>
              <a:lnSpc>
                <a:spcPct val="90000"/>
              </a:lnSpc>
              <a:spcAft>
                <a:spcPts val="600"/>
              </a:spcAft>
            </a:pPr>
            <a:r>
              <a:rPr lang="en-US" sz="7200" dirty="0" smtClean="0">
                <a:gradFill>
                  <a:gsLst>
                    <a:gs pos="2917">
                      <a:srgbClr val="FFFFFF"/>
                    </a:gs>
                    <a:gs pos="30000">
                      <a:srgbClr val="FFFFFF"/>
                    </a:gs>
                  </a:gsLst>
                  <a:lin ang="5400000" scaled="0"/>
                </a:gradFill>
                <a:latin typeface="Segoe UI Light"/>
              </a:rPr>
              <a:t>4. Searching</a:t>
            </a:r>
          </a:p>
        </p:txBody>
      </p:sp>
    </p:spTree>
    <p:extLst>
      <p:ext uri="{BB962C8B-B14F-4D97-AF65-F5344CB8AC3E}">
        <p14:creationId xmlns:p14="http://schemas.microsoft.com/office/powerpoint/2010/main" val="375097494"/>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11887200" cy="5616922"/>
          </a:xfrm>
        </p:spPr>
        <p:txBody>
          <a:bodyPr/>
          <a:lstStyle/>
          <a:p>
            <a:pPr marL="0" indent="0">
              <a:buNone/>
            </a:pPr>
            <a:endParaRPr lang="en-US" sz="2800" dirty="0" smtClean="0"/>
          </a:p>
          <a:p>
            <a:pPr marL="0" indent="0">
              <a:buNone/>
            </a:pPr>
            <a:r>
              <a:rPr lang="en-US" dirty="0" smtClean="0"/>
              <a:t>Scope for search is an index</a:t>
            </a:r>
          </a:p>
          <a:p>
            <a:pPr marL="342900" lvl="1" indent="0">
              <a:buNone/>
            </a:pPr>
            <a:endParaRPr lang="en-US" sz="2000" dirty="0" smtClean="0"/>
          </a:p>
          <a:p>
            <a:pPr marL="0" indent="0">
              <a:buNone/>
            </a:pPr>
            <a:r>
              <a:rPr lang="en-US" dirty="0" smtClean="0"/>
              <a:t>The search API offers a number of options</a:t>
            </a:r>
          </a:p>
          <a:p>
            <a:pPr lvl="1">
              <a:buFont typeface="Wingdings" panose="05000000000000000000" pitchFamily="2" charset="2"/>
              <a:buChar char="§"/>
            </a:pPr>
            <a:r>
              <a:rPr lang="en-US" sz="2800" dirty="0" smtClean="0">
                <a:latin typeface="+mj-lt"/>
              </a:rPr>
              <a:t>Full-text search including user-friendly operators</a:t>
            </a:r>
          </a:p>
          <a:p>
            <a:pPr lvl="1">
              <a:buFont typeface="Wingdings" panose="05000000000000000000" pitchFamily="2" charset="2"/>
              <a:buChar char="§"/>
            </a:pPr>
            <a:r>
              <a:rPr lang="en-US" sz="2800" dirty="0" smtClean="0">
                <a:latin typeface="+mj-lt"/>
              </a:rPr>
              <a:t>Query support: strict filters, sorting, paging and field selection</a:t>
            </a:r>
          </a:p>
          <a:p>
            <a:pPr lvl="1">
              <a:buFont typeface="Wingdings" panose="05000000000000000000" pitchFamily="2" charset="2"/>
              <a:buChar char="§"/>
            </a:pPr>
            <a:r>
              <a:rPr lang="en-US" sz="2800" dirty="0" smtClean="0">
                <a:latin typeface="+mj-lt"/>
              </a:rPr>
              <a:t>Faceting</a:t>
            </a:r>
          </a:p>
          <a:p>
            <a:pPr lvl="1">
              <a:buFont typeface="Wingdings" panose="05000000000000000000" pitchFamily="2" charset="2"/>
              <a:buChar char="§"/>
            </a:pPr>
            <a:r>
              <a:rPr lang="en-US" sz="2800" dirty="0" smtClean="0">
                <a:latin typeface="+mj-lt"/>
              </a:rPr>
              <a:t>Hit highlighting</a:t>
            </a:r>
          </a:p>
          <a:p>
            <a:pPr marL="342900" lvl="1" indent="0">
              <a:buNone/>
            </a:pPr>
            <a:endParaRPr lang="en-US" sz="1800" dirty="0" smtClean="0"/>
          </a:p>
          <a:p>
            <a:pPr marL="0" indent="0">
              <a:buNone/>
            </a:pPr>
            <a:r>
              <a:rPr lang="en-US" dirty="0" smtClean="0"/>
              <a:t>Results include scores plus requested fields</a:t>
            </a:r>
          </a:p>
          <a:p>
            <a:pPr lvl="1">
              <a:buFont typeface="Wingdings" panose="05000000000000000000" pitchFamily="2" charset="2"/>
              <a:buChar char="§"/>
            </a:pPr>
            <a:r>
              <a:rPr lang="en-US" sz="2800" dirty="0" smtClean="0">
                <a:latin typeface="+mj-lt"/>
              </a:rPr>
              <a:t>Can be used to render results without hitting primary store</a:t>
            </a:r>
          </a:p>
        </p:txBody>
      </p:sp>
      <p:sp>
        <p:nvSpPr>
          <p:cNvPr id="2" name="Title 1"/>
          <p:cNvSpPr>
            <a:spLocks noGrp="1"/>
          </p:cNvSpPr>
          <p:nvPr>
            <p:ph type="title"/>
          </p:nvPr>
        </p:nvSpPr>
        <p:spPr/>
        <p:txBody>
          <a:bodyPr/>
          <a:lstStyle/>
          <a:p>
            <a:r>
              <a:rPr lang="en-US" dirty="0" smtClean="0"/>
              <a:t>Searching</a:t>
            </a:r>
            <a:endParaRPr lang="en-US" dirty="0"/>
          </a:p>
        </p:txBody>
      </p:sp>
    </p:spTree>
    <p:extLst>
      <p:ext uri="{BB962C8B-B14F-4D97-AF65-F5344CB8AC3E}">
        <p14:creationId xmlns:p14="http://schemas.microsoft.com/office/powerpoint/2010/main" val="4018671727"/>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API: Search</a:t>
            </a:r>
            <a:endParaRPr lang="en-US" dirty="0"/>
          </a:p>
        </p:txBody>
      </p:sp>
      <p:sp>
        <p:nvSpPr>
          <p:cNvPr id="4" name="Text Placeholder 3"/>
          <p:cNvSpPr>
            <a:spLocks noGrp="1"/>
          </p:cNvSpPr>
          <p:nvPr>
            <p:ph type="body" sz="quarter" idx="10"/>
          </p:nvPr>
        </p:nvSpPr>
        <p:spPr>
          <a:xfrm>
            <a:off x="274638" y="1221157"/>
            <a:ext cx="11887199" cy="5539978"/>
          </a:xfrm>
        </p:spPr>
        <p:txBody>
          <a:bodyPr/>
          <a:lstStyle/>
          <a:p>
            <a:r>
              <a:rPr lang="en-US" sz="2000" dirty="0">
                <a:solidFill>
                  <a:schemeClr val="bg1">
                    <a:lumMod val="60000"/>
                    <a:lumOff val="40000"/>
                  </a:schemeClr>
                </a:solidFill>
                <a:latin typeface="Lucida Console" panose="020B0609040504020204" pitchFamily="49" charset="0"/>
              </a:rPr>
              <a:t>(</a:t>
            </a:r>
            <a:r>
              <a:rPr lang="en-US" sz="2000" dirty="0" smtClean="0">
                <a:solidFill>
                  <a:schemeClr val="bg1">
                    <a:lumMod val="60000"/>
                    <a:lumOff val="40000"/>
                  </a:schemeClr>
                </a:solidFill>
                <a:latin typeface="Lucida Console" panose="020B0609040504020204" pitchFamily="49" charset="0"/>
              </a:rPr>
              <a:t>All HTTP GET requests with version parameter)</a:t>
            </a:r>
          </a:p>
          <a:p>
            <a:endParaRPr lang="en-US" sz="2000" dirty="0" smtClean="0">
              <a:solidFill>
                <a:schemeClr val="bg1">
                  <a:lumMod val="60000"/>
                  <a:lumOff val="40000"/>
                </a:schemeClr>
              </a:solidFill>
              <a:latin typeface="Lucida Console" panose="020B0609040504020204" pitchFamily="49" charset="0"/>
            </a:endParaRPr>
          </a:p>
          <a:p>
            <a:r>
              <a:rPr lang="en-US" sz="2000" dirty="0" smtClean="0">
                <a:solidFill>
                  <a:schemeClr val="bg1">
                    <a:lumMod val="60000"/>
                    <a:lumOff val="40000"/>
                  </a:schemeClr>
                </a:solidFill>
                <a:latin typeface="Lucida Console" panose="020B0609040504020204" pitchFamily="49" charset="0"/>
              </a:rPr>
              <a:t>Simple search:</a:t>
            </a:r>
            <a:endParaRPr lang="en-US" sz="2000" dirty="0">
              <a:solidFill>
                <a:schemeClr val="bg1">
                  <a:lumMod val="60000"/>
                  <a:lumOff val="40000"/>
                </a:schemeClr>
              </a:solidFill>
              <a:latin typeface="Lucida Console" panose="020B0609040504020204" pitchFamily="49" charset="0"/>
            </a:endParaRPr>
          </a:p>
          <a:p>
            <a:r>
              <a:rPr lang="en-US" sz="2000" dirty="0" smtClean="0">
                <a:latin typeface="Lucida Console" panose="020B0609040504020204" pitchFamily="49" charset="0"/>
              </a:rPr>
              <a:t>…/</a:t>
            </a:r>
            <a:r>
              <a:rPr lang="en-US" sz="2000" dirty="0" err="1" smtClean="0">
                <a:latin typeface="Lucida Console" panose="020B0609040504020204" pitchFamily="49" charset="0"/>
              </a:rPr>
              <a:t>docs?search</a:t>
            </a:r>
            <a:r>
              <a:rPr lang="en-US" sz="2000" dirty="0" smtClean="0">
                <a:latin typeface="Lucida Console" panose="020B0609040504020204" pitchFamily="49" charset="0"/>
              </a:rPr>
              <a:t>=my search text</a:t>
            </a:r>
          </a:p>
          <a:p>
            <a:endParaRPr lang="en-US" sz="2000" dirty="0" smtClean="0">
              <a:latin typeface="Lucida Console" panose="020B0609040504020204" pitchFamily="49" charset="0"/>
            </a:endParaRPr>
          </a:p>
          <a:p>
            <a:r>
              <a:rPr lang="en-US" sz="2000" dirty="0">
                <a:solidFill>
                  <a:schemeClr val="bg1">
                    <a:lumMod val="60000"/>
                    <a:lumOff val="40000"/>
                  </a:schemeClr>
                </a:solidFill>
                <a:latin typeface="Lucida Console" panose="020B0609040504020204" pitchFamily="49" charset="0"/>
              </a:rPr>
              <a:t>Search combined with a strict filter:</a:t>
            </a:r>
          </a:p>
          <a:p>
            <a:r>
              <a:rPr lang="en-US" sz="2000" dirty="0" smtClean="0">
                <a:latin typeface="Lucida Console" panose="020B0609040504020204" pitchFamily="49" charset="0"/>
              </a:rPr>
              <a:t>…/</a:t>
            </a:r>
            <a:r>
              <a:rPr lang="en-US" sz="2000" dirty="0" err="1" smtClean="0">
                <a:latin typeface="Lucida Console" panose="020B0609040504020204" pitchFamily="49" charset="0"/>
              </a:rPr>
              <a:t>docs?search</a:t>
            </a:r>
            <a:r>
              <a:rPr lang="en-US" sz="2000" dirty="0" smtClean="0">
                <a:latin typeface="Lucida Console" panose="020B0609040504020204" pitchFamily="49" charset="0"/>
              </a:rPr>
              <a:t>=ridge&amp;$filter=class </a:t>
            </a:r>
            <a:r>
              <a:rPr lang="en-US" sz="2000" dirty="0" err="1" smtClean="0">
                <a:latin typeface="Lucida Console" panose="020B0609040504020204" pitchFamily="49" charset="0"/>
              </a:rPr>
              <a:t>eq</a:t>
            </a:r>
            <a:r>
              <a:rPr lang="en-US" sz="2000" dirty="0">
                <a:latin typeface="Lucida Console" panose="020B0609040504020204" pitchFamily="49" charset="0"/>
              </a:rPr>
              <a:t> </a:t>
            </a:r>
            <a:r>
              <a:rPr lang="en-US" sz="2000" dirty="0" smtClean="0">
                <a:latin typeface="Lucida Console" panose="020B0609040504020204" pitchFamily="49" charset="0"/>
              </a:rPr>
              <a:t>'Trail'</a:t>
            </a:r>
          </a:p>
          <a:p>
            <a:endParaRPr lang="en-US" sz="2000" dirty="0" smtClean="0">
              <a:latin typeface="Lucida Console" panose="020B0609040504020204" pitchFamily="49" charset="0"/>
            </a:endParaRPr>
          </a:p>
          <a:p>
            <a:r>
              <a:rPr lang="en-US" sz="2000" dirty="0">
                <a:solidFill>
                  <a:schemeClr val="bg1">
                    <a:lumMod val="60000"/>
                    <a:lumOff val="40000"/>
                  </a:schemeClr>
                </a:solidFill>
                <a:latin typeface="Lucida Console" panose="020B0609040504020204" pitchFamily="49" charset="0"/>
              </a:rPr>
              <a:t>Search with sorting, paging, field selection:</a:t>
            </a:r>
          </a:p>
          <a:p>
            <a:r>
              <a:rPr lang="en-US" sz="2000" dirty="0" smtClean="0">
                <a:latin typeface="Lucida Console" panose="020B0609040504020204" pitchFamily="49" charset="0"/>
              </a:rPr>
              <a:t>…/</a:t>
            </a:r>
            <a:r>
              <a:rPr lang="en-US" sz="2000" dirty="0" err="1" smtClean="0">
                <a:latin typeface="Lucida Console" panose="020B0609040504020204" pitchFamily="49" charset="0"/>
              </a:rPr>
              <a:t>docs?search</a:t>
            </a:r>
            <a:r>
              <a:rPr lang="en-US" sz="2000" dirty="0" smtClean="0">
                <a:latin typeface="Lucida Console" panose="020B0609040504020204" pitchFamily="49" charset="0"/>
              </a:rPr>
              <a:t>=ridge&amp;$</a:t>
            </a:r>
            <a:r>
              <a:rPr lang="en-US" sz="2000" dirty="0" err="1" smtClean="0">
                <a:latin typeface="Lucida Console" panose="020B0609040504020204" pitchFamily="49" charset="0"/>
              </a:rPr>
              <a:t>orderby</a:t>
            </a:r>
            <a:r>
              <a:rPr lang="en-US" sz="2000" dirty="0" smtClean="0">
                <a:latin typeface="Lucida Console" panose="020B0609040504020204" pitchFamily="49" charset="0"/>
              </a:rPr>
              <a:t>=rating </a:t>
            </a:r>
            <a:r>
              <a:rPr lang="en-US" sz="2000" dirty="0" err="1" smtClean="0">
                <a:latin typeface="Lucida Console" panose="020B0609040504020204" pitchFamily="49" charset="0"/>
              </a:rPr>
              <a:t>desc</a:t>
            </a:r>
            <a:r>
              <a:rPr lang="en-US" sz="2000" dirty="0" smtClean="0">
                <a:latin typeface="Lucida Console" panose="020B0609040504020204" pitchFamily="49" charset="0"/>
              </a:rPr>
              <a:t>&amp;$top=5&amp;$select=</a:t>
            </a:r>
            <a:r>
              <a:rPr lang="en-US" sz="2000" dirty="0" err="1" smtClean="0">
                <a:latin typeface="Lucida Console" panose="020B0609040504020204" pitchFamily="49" charset="0"/>
              </a:rPr>
              <a:t>name,class,rating</a:t>
            </a:r>
            <a:endParaRPr lang="en-US" sz="2000" dirty="0" smtClean="0">
              <a:latin typeface="Lucida Console" panose="020B0609040504020204" pitchFamily="49" charset="0"/>
            </a:endParaRPr>
          </a:p>
          <a:p>
            <a:endParaRPr lang="en-US" sz="2000" dirty="0" smtClean="0">
              <a:latin typeface="Lucida Console" panose="020B0609040504020204" pitchFamily="49" charset="0"/>
            </a:endParaRPr>
          </a:p>
          <a:p>
            <a:r>
              <a:rPr lang="en-US" sz="2000" dirty="0" smtClean="0">
                <a:solidFill>
                  <a:schemeClr val="bg1">
                    <a:lumMod val="60000"/>
                    <a:lumOff val="40000"/>
                  </a:schemeClr>
                </a:solidFill>
                <a:latin typeface="Lucida Console" panose="020B0609040504020204" pitchFamily="49" charset="0"/>
              </a:rPr>
              <a:t>Faceting:</a:t>
            </a:r>
            <a:endParaRPr lang="en-US" sz="2000" dirty="0">
              <a:solidFill>
                <a:schemeClr val="bg1">
                  <a:lumMod val="60000"/>
                  <a:lumOff val="40000"/>
                </a:schemeClr>
              </a:solidFill>
              <a:latin typeface="Lucida Console" panose="020B0609040504020204" pitchFamily="49" charset="0"/>
            </a:endParaRPr>
          </a:p>
          <a:p>
            <a:r>
              <a:rPr lang="en-US" sz="2000" dirty="0" smtClean="0">
                <a:latin typeface="Lucida Console" panose="020B0609040504020204" pitchFamily="49" charset="0"/>
              </a:rPr>
              <a:t>…/</a:t>
            </a:r>
            <a:r>
              <a:rPr lang="en-US" sz="2000" dirty="0" err="1" smtClean="0">
                <a:latin typeface="Lucida Console" panose="020B0609040504020204" pitchFamily="49" charset="0"/>
              </a:rPr>
              <a:t>docs?search</a:t>
            </a:r>
            <a:r>
              <a:rPr lang="en-US" sz="2000" dirty="0" smtClean="0">
                <a:latin typeface="Lucida Console" panose="020B0609040504020204" pitchFamily="49" charset="0"/>
              </a:rPr>
              <a:t>=</a:t>
            </a:r>
            <a:r>
              <a:rPr lang="en-US" sz="2000" dirty="0" err="1" smtClean="0">
                <a:latin typeface="Lucida Console" panose="020B0609040504020204" pitchFamily="49" charset="0"/>
              </a:rPr>
              <a:t>ridge&amp;facet</a:t>
            </a:r>
            <a:r>
              <a:rPr lang="en-US" sz="2000" dirty="0" smtClean="0">
                <a:latin typeface="Lucida Console" panose="020B0609040504020204" pitchFamily="49" charset="0"/>
              </a:rPr>
              <a:t>=</a:t>
            </a:r>
            <a:r>
              <a:rPr lang="en-US" sz="2000" dirty="0" err="1" smtClean="0">
                <a:latin typeface="Lucida Console" panose="020B0609040504020204" pitchFamily="49" charset="0"/>
              </a:rPr>
              <a:t>rating&amp;facet</a:t>
            </a:r>
            <a:r>
              <a:rPr lang="en-US" sz="2000" dirty="0" smtClean="0">
                <a:latin typeface="Lucida Console" panose="020B0609040504020204" pitchFamily="49" charset="0"/>
              </a:rPr>
              <a:t>=county</a:t>
            </a:r>
          </a:p>
          <a:p>
            <a:endParaRPr lang="en-US" sz="2000" dirty="0" smtClean="0">
              <a:latin typeface="Lucida Console" panose="020B0609040504020204" pitchFamily="49" charset="0"/>
            </a:endParaRPr>
          </a:p>
          <a:p>
            <a:r>
              <a:rPr lang="en-US" sz="2000" dirty="0">
                <a:solidFill>
                  <a:schemeClr val="bg1">
                    <a:lumMod val="60000"/>
                    <a:lumOff val="40000"/>
                  </a:schemeClr>
                </a:solidFill>
                <a:latin typeface="Lucida Console" panose="020B0609040504020204" pitchFamily="49" charset="0"/>
              </a:rPr>
              <a:t>Hit </a:t>
            </a:r>
            <a:r>
              <a:rPr lang="en-US" sz="2000" dirty="0" smtClean="0">
                <a:solidFill>
                  <a:schemeClr val="bg1">
                    <a:lumMod val="60000"/>
                    <a:lumOff val="40000"/>
                  </a:schemeClr>
                </a:solidFill>
                <a:latin typeface="Lucida Console" panose="020B0609040504020204" pitchFamily="49" charset="0"/>
              </a:rPr>
              <a:t>highlighting:</a:t>
            </a:r>
            <a:endParaRPr lang="en-US" sz="2000" dirty="0">
              <a:solidFill>
                <a:schemeClr val="bg1">
                  <a:lumMod val="60000"/>
                  <a:lumOff val="40000"/>
                </a:schemeClr>
              </a:solidFill>
              <a:latin typeface="Lucida Console" panose="020B0609040504020204" pitchFamily="49" charset="0"/>
            </a:endParaRPr>
          </a:p>
          <a:p>
            <a:r>
              <a:rPr lang="en-US" sz="2000" dirty="0" smtClean="0">
                <a:latin typeface="Lucida Console" panose="020B0609040504020204" pitchFamily="49" charset="0"/>
              </a:rPr>
              <a:t>…/</a:t>
            </a:r>
            <a:r>
              <a:rPr lang="en-US" sz="2000" dirty="0" err="1" smtClean="0">
                <a:latin typeface="Lucida Console" panose="020B0609040504020204" pitchFamily="49" charset="0"/>
              </a:rPr>
              <a:t>docs?search</a:t>
            </a:r>
            <a:r>
              <a:rPr lang="en-US" sz="2000" dirty="0" smtClean="0">
                <a:latin typeface="Lucida Console" panose="020B0609040504020204" pitchFamily="49" charset="0"/>
              </a:rPr>
              <a:t>=</a:t>
            </a:r>
            <a:r>
              <a:rPr lang="en-US" sz="2000" dirty="0" err="1" smtClean="0">
                <a:latin typeface="Lucida Console" panose="020B0609040504020204" pitchFamily="49" charset="0"/>
              </a:rPr>
              <a:t>ridge&amp;highlight</a:t>
            </a:r>
            <a:r>
              <a:rPr lang="en-US" sz="2000" dirty="0" smtClean="0">
                <a:latin typeface="Lucida Console" panose="020B0609040504020204" pitchFamily="49" charset="0"/>
              </a:rPr>
              <a:t>=name</a:t>
            </a:r>
            <a:endParaRPr lang="en-US" sz="2000" dirty="0">
              <a:latin typeface="Lucida Console" panose="020B0609040504020204" pitchFamily="49" charset="0"/>
            </a:endParaRPr>
          </a:p>
        </p:txBody>
      </p:sp>
    </p:spTree>
    <p:extLst>
      <p:ext uri="{BB962C8B-B14F-4D97-AF65-F5344CB8AC3E}">
        <p14:creationId xmlns:p14="http://schemas.microsoft.com/office/powerpoint/2010/main" val="4287149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Azure Search Deep Dive</a:t>
            </a:r>
            <a:endParaRPr lang="en-US" dirty="0"/>
          </a:p>
        </p:txBody>
      </p:sp>
      <p:sp>
        <p:nvSpPr>
          <p:cNvPr id="3" name="Text Placeholder 2"/>
          <p:cNvSpPr>
            <a:spLocks noGrp="1"/>
          </p:cNvSpPr>
          <p:nvPr>
            <p:ph type="body" sz="quarter" idx="14"/>
          </p:nvPr>
        </p:nvSpPr>
        <p:spPr/>
        <p:txBody>
          <a:bodyPr/>
          <a:lstStyle/>
          <a:p>
            <a:endParaRPr lang="en-US" dirty="0" smtClean="0"/>
          </a:p>
          <a:p>
            <a:r>
              <a:rPr lang="en-US" dirty="0" smtClean="0"/>
              <a:t>Pablo Castro</a:t>
            </a:r>
            <a:endParaRPr lang="en-US" dirty="0"/>
          </a:p>
        </p:txBody>
      </p:sp>
      <p:sp>
        <p:nvSpPr>
          <p:cNvPr id="4" name="Text Placeholder 2"/>
          <p:cNvSpPr txBox="1">
            <a:spLocks/>
          </p:cNvSpPr>
          <p:nvPr/>
        </p:nvSpPr>
        <p:spPr bwMode="ltGray">
          <a:xfrm>
            <a:off x="274638" y="3390584"/>
            <a:ext cx="6400800" cy="1554478"/>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
                <a:schemeClr val="tx1"/>
              </a:buClr>
              <a:buSzPct val="100000"/>
              <a:buFontTx/>
              <a:buNone/>
              <a:tabLst/>
              <a:defRPr sz="3200" kern="1200" spc="0" baseline="0">
                <a:gradFill>
                  <a:gsLst>
                    <a:gs pos="1250">
                      <a:srgbClr val="FFFFFF"/>
                    </a:gs>
                    <a:gs pos="99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rgbClr val="FFFFFF"/>
              </a:buClr>
            </a:pPr>
            <a:endParaRPr lang="en-US" dirty="0" smtClean="0"/>
          </a:p>
          <a:p>
            <a:pPr>
              <a:buClr>
                <a:srgbClr val="FFFFFF"/>
              </a:buClr>
            </a:pPr>
            <a:r>
              <a:rPr lang="en-US" dirty="0" smtClean="0"/>
              <a:t>DBI-B410</a:t>
            </a:r>
            <a:endParaRPr lang="en-US" dirty="0"/>
          </a:p>
        </p:txBody>
      </p:sp>
    </p:spTree>
    <p:extLst>
      <p:ext uri="{BB962C8B-B14F-4D97-AF65-F5344CB8AC3E}">
        <p14:creationId xmlns:p14="http://schemas.microsoft.com/office/powerpoint/2010/main" val="892151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API: Search + Geospatial</a:t>
            </a:r>
            <a:endParaRPr lang="en-US" dirty="0"/>
          </a:p>
        </p:txBody>
      </p:sp>
      <p:sp>
        <p:nvSpPr>
          <p:cNvPr id="4" name="Text Placeholder 3"/>
          <p:cNvSpPr>
            <a:spLocks noGrp="1"/>
          </p:cNvSpPr>
          <p:nvPr>
            <p:ph type="body" sz="quarter" idx="10"/>
          </p:nvPr>
        </p:nvSpPr>
        <p:spPr>
          <a:xfrm>
            <a:off x="274638" y="1221157"/>
            <a:ext cx="11887199" cy="4062651"/>
          </a:xfrm>
        </p:spPr>
        <p:txBody>
          <a:bodyPr/>
          <a:lstStyle/>
          <a:p>
            <a:r>
              <a:rPr lang="en-US" sz="2000" dirty="0">
                <a:solidFill>
                  <a:schemeClr val="bg1">
                    <a:lumMod val="60000"/>
                    <a:lumOff val="40000"/>
                  </a:schemeClr>
                </a:solidFill>
                <a:latin typeface="Lucida Console" panose="020B0609040504020204" pitchFamily="49" charset="0"/>
              </a:rPr>
              <a:t>(</a:t>
            </a:r>
            <a:r>
              <a:rPr lang="en-US" sz="2000" dirty="0" smtClean="0">
                <a:solidFill>
                  <a:schemeClr val="bg1">
                    <a:lumMod val="60000"/>
                    <a:lumOff val="40000"/>
                  </a:schemeClr>
                </a:solidFill>
                <a:latin typeface="Lucida Console" panose="020B0609040504020204" pitchFamily="49" charset="0"/>
              </a:rPr>
              <a:t>All HTTP GET requests with version parameter)</a:t>
            </a:r>
          </a:p>
          <a:p>
            <a:endParaRPr lang="en-US" sz="2000" dirty="0" smtClean="0">
              <a:solidFill>
                <a:schemeClr val="bg1">
                  <a:lumMod val="60000"/>
                  <a:lumOff val="40000"/>
                </a:schemeClr>
              </a:solidFill>
              <a:latin typeface="Lucida Console" panose="020B0609040504020204" pitchFamily="49" charset="0"/>
            </a:endParaRPr>
          </a:p>
          <a:p>
            <a:r>
              <a:rPr lang="en-US" sz="2000" dirty="0" smtClean="0">
                <a:solidFill>
                  <a:schemeClr val="bg1">
                    <a:lumMod val="60000"/>
                    <a:lumOff val="40000"/>
                  </a:schemeClr>
                </a:solidFill>
                <a:latin typeface="Lucida Console" panose="020B0609040504020204" pitchFamily="49" charset="0"/>
              </a:rPr>
              <a:t>Search in documents within 5 KM of my location:</a:t>
            </a:r>
            <a:endParaRPr lang="en-US" sz="2000" dirty="0">
              <a:solidFill>
                <a:schemeClr val="bg1">
                  <a:lumMod val="60000"/>
                  <a:lumOff val="40000"/>
                </a:schemeClr>
              </a:solidFill>
              <a:latin typeface="Lucida Console" panose="020B0609040504020204" pitchFamily="49" charset="0"/>
            </a:endParaRPr>
          </a:p>
          <a:p>
            <a:r>
              <a:rPr lang="en-US" sz="2000" dirty="0" smtClean="0">
                <a:latin typeface="Lucida Console" panose="020B0609040504020204" pitchFamily="49" charset="0"/>
              </a:rPr>
              <a:t>…/</a:t>
            </a:r>
            <a:r>
              <a:rPr lang="en-US" sz="2000" dirty="0" err="1" smtClean="0">
                <a:latin typeface="Lucida Console" panose="020B0609040504020204" pitchFamily="49" charset="0"/>
              </a:rPr>
              <a:t>docs?search</a:t>
            </a:r>
            <a:r>
              <a:rPr lang="en-US" sz="2000" dirty="0" smtClean="0">
                <a:latin typeface="Lucida Console" panose="020B0609040504020204" pitchFamily="49" charset="0"/>
              </a:rPr>
              <a:t>=trail&amp;$filter=</a:t>
            </a:r>
            <a:r>
              <a:rPr lang="en-US" sz="2000" dirty="0" err="1" smtClean="0">
                <a:latin typeface="Lucida Console" panose="020B0609040504020204" pitchFamily="49" charset="0"/>
              </a:rPr>
              <a:t>geo.distance</a:t>
            </a:r>
            <a:r>
              <a:rPr lang="en-US" sz="2000" dirty="0" smtClean="0">
                <a:latin typeface="Lucida Console" panose="020B0609040504020204" pitchFamily="49" charset="0"/>
              </a:rPr>
              <a:t>(</a:t>
            </a:r>
            <a:r>
              <a:rPr lang="en-US" sz="2000" dirty="0" err="1" smtClean="0">
                <a:latin typeface="Lucida Console" panose="020B0609040504020204" pitchFamily="49" charset="0"/>
              </a:rPr>
              <a:t>loc</a:t>
            </a:r>
            <a:r>
              <a:rPr lang="en-US" sz="2000" dirty="0" smtClean="0">
                <a:latin typeface="Lucida Console" panose="020B0609040504020204" pitchFamily="49" charset="0"/>
              </a:rPr>
              <a:t>,'POINT(-127.21 42)') </a:t>
            </a:r>
            <a:r>
              <a:rPr lang="en-US" sz="2000" dirty="0" err="1" smtClean="0">
                <a:latin typeface="Lucida Console" panose="020B0609040504020204" pitchFamily="49" charset="0"/>
              </a:rPr>
              <a:t>lt</a:t>
            </a:r>
            <a:r>
              <a:rPr lang="en-US" sz="2000" dirty="0" smtClean="0">
                <a:latin typeface="Lucida Console" panose="020B0609040504020204" pitchFamily="49" charset="0"/>
              </a:rPr>
              <a:t> 5</a:t>
            </a:r>
          </a:p>
          <a:p>
            <a:endParaRPr lang="en-US" sz="2000" dirty="0" smtClean="0">
              <a:latin typeface="Lucida Console" panose="020B0609040504020204" pitchFamily="49" charset="0"/>
            </a:endParaRPr>
          </a:p>
          <a:p>
            <a:r>
              <a:rPr lang="en-US" sz="2000" dirty="0" smtClean="0">
                <a:solidFill>
                  <a:schemeClr val="bg1">
                    <a:lumMod val="60000"/>
                    <a:lumOff val="40000"/>
                  </a:schemeClr>
                </a:solidFill>
                <a:latin typeface="Lucida Console" panose="020B0609040504020204" pitchFamily="49" charset="0"/>
              </a:rPr>
              <a:t>Sort results by distance from my location:</a:t>
            </a:r>
            <a:endParaRPr lang="en-US" sz="2000" dirty="0">
              <a:solidFill>
                <a:schemeClr val="bg1">
                  <a:lumMod val="60000"/>
                  <a:lumOff val="40000"/>
                </a:schemeClr>
              </a:solidFill>
              <a:latin typeface="Lucida Console" panose="020B0609040504020204" pitchFamily="49" charset="0"/>
            </a:endParaRPr>
          </a:p>
          <a:p>
            <a:r>
              <a:rPr lang="en-US" sz="2000" dirty="0">
                <a:latin typeface="Lucida Console" panose="020B0609040504020204" pitchFamily="49" charset="0"/>
              </a:rPr>
              <a:t>…/</a:t>
            </a:r>
            <a:r>
              <a:rPr lang="en-US" sz="2000" dirty="0" err="1">
                <a:latin typeface="Lucida Console" panose="020B0609040504020204" pitchFamily="49" charset="0"/>
              </a:rPr>
              <a:t>docs?search</a:t>
            </a:r>
            <a:r>
              <a:rPr lang="en-US" sz="2000" dirty="0">
                <a:latin typeface="Lucida Console" panose="020B0609040504020204" pitchFamily="49" charset="0"/>
              </a:rPr>
              <a:t>=trail</a:t>
            </a:r>
            <a:r>
              <a:rPr lang="en-US" sz="2000" dirty="0" smtClean="0">
                <a:latin typeface="Lucida Console" panose="020B0609040504020204" pitchFamily="49" charset="0"/>
              </a:rPr>
              <a:t>&amp;$</a:t>
            </a:r>
            <a:r>
              <a:rPr lang="en-US" sz="2000" dirty="0" err="1" smtClean="0">
                <a:latin typeface="Lucida Console" panose="020B0609040504020204" pitchFamily="49" charset="0"/>
              </a:rPr>
              <a:t>orderby</a:t>
            </a:r>
            <a:r>
              <a:rPr lang="en-US" sz="2000" dirty="0" smtClean="0">
                <a:latin typeface="Lucida Console" panose="020B0609040504020204" pitchFamily="49" charset="0"/>
              </a:rPr>
              <a:t>=</a:t>
            </a:r>
            <a:r>
              <a:rPr lang="en-US" sz="2000" dirty="0" err="1" smtClean="0">
                <a:latin typeface="Lucida Console" panose="020B0609040504020204" pitchFamily="49" charset="0"/>
              </a:rPr>
              <a:t>geo.distance</a:t>
            </a:r>
            <a:r>
              <a:rPr lang="en-US" sz="2000" dirty="0" smtClean="0">
                <a:latin typeface="Lucida Console" panose="020B0609040504020204" pitchFamily="49" charset="0"/>
              </a:rPr>
              <a:t>(</a:t>
            </a:r>
            <a:r>
              <a:rPr lang="en-US" sz="2000" dirty="0" err="1" smtClean="0">
                <a:latin typeface="Lucida Console" panose="020B0609040504020204" pitchFamily="49" charset="0"/>
              </a:rPr>
              <a:t>loc,geography'POINT</a:t>
            </a:r>
            <a:r>
              <a:rPr lang="en-US" sz="2000" dirty="0">
                <a:latin typeface="Lucida Console" panose="020B0609040504020204" pitchFamily="49" charset="0"/>
              </a:rPr>
              <a:t>(-127.21 42)')</a:t>
            </a:r>
          </a:p>
          <a:p>
            <a:endParaRPr lang="en-US" sz="2000" dirty="0" smtClean="0">
              <a:solidFill>
                <a:schemeClr val="bg1">
                  <a:lumMod val="60000"/>
                  <a:lumOff val="40000"/>
                </a:schemeClr>
              </a:solidFill>
              <a:latin typeface="Lucida Console" panose="020B0609040504020204" pitchFamily="49" charset="0"/>
            </a:endParaRPr>
          </a:p>
          <a:p>
            <a:r>
              <a:rPr lang="en-US" sz="2000" dirty="0" smtClean="0">
                <a:solidFill>
                  <a:schemeClr val="bg1">
                    <a:lumMod val="60000"/>
                    <a:lumOff val="40000"/>
                  </a:schemeClr>
                </a:solidFill>
                <a:latin typeface="Lucida Console" panose="020B0609040504020204" pitchFamily="49" charset="0"/>
              </a:rPr>
              <a:t>Search for documents within a given polygon:</a:t>
            </a:r>
            <a:endParaRPr lang="en-US" sz="2000" dirty="0">
              <a:solidFill>
                <a:schemeClr val="bg1">
                  <a:lumMod val="60000"/>
                  <a:lumOff val="40000"/>
                </a:schemeClr>
              </a:solidFill>
              <a:latin typeface="Lucida Console" panose="020B0609040504020204" pitchFamily="49" charset="0"/>
            </a:endParaRPr>
          </a:p>
          <a:p>
            <a:r>
              <a:rPr lang="en-US" sz="2000" dirty="0" smtClean="0">
                <a:latin typeface="Lucida Console" panose="020B0609040504020204" pitchFamily="49" charset="0"/>
              </a:rPr>
              <a:t>…/</a:t>
            </a:r>
            <a:r>
              <a:rPr lang="en-US" sz="2000" dirty="0" err="1" smtClean="0">
                <a:latin typeface="Lucida Console" panose="020B0609040504020204" pitchFamily="49" charset="0"/>
              </a:rPr>
              <a:t>docs?search</a:t>
            </a:r>
            <a:r>
              <a:rPr lang="en-US" sz="2000" dirty="0" smtClean="0">
                <a:latin typeface="Lucida Console" panose="020B0609040504020204" pitchFamily="49" charset="0"/>
              </a:rPr>
              <a:t>=trail&amp;$filter=</a:t>
            </a:r>
            <a:r>
              <a:rPr lang="en-US" sz="2000" dirty="0" err="1" smtClean="0">
                <a:latin typeface="Lucida Console" panose="020B0609040504020204" pitchFamily="49" charset="0"/>
              </a:rPr>
              <a:t>geo.intersects</a:t>
            </a:r>
            <a:r>
              <a:rPr lang="en-US" sz="2000" dirty="0" smtClean="0">
                <a:latin typeface="Lucida Console" panose="020B0609040504020204" pitchFamily="49" charset="0"/>
              </a:rPr>
              <a:t>(</a:t>
            </a:r>
            <a:r>
              <a:rPr lang="en-US" sz="2000" dirty="0" err="1" smtClean="0">
                <a:latin typeface="Lucida Console" panose="020B0609040504020204" pitchFamily="49" charset="0"/>
              </a:rPr>
              <a:t>loc</a:t>
            </a:r>
            <a:r>
              <a:rPr lang="en-US" sz="2000" dirty="0">
                <a:latin typeface="Lucida Console" panose="020B0609040504020204" pitchFamily="49" charset="0"/>
              </a:rPr>
              <a:t>, </a:t>
            </a:r>
            <a:r>
              <a:rPr lang="en-US" sz="2000" dirty="0" err="1">
                <a:latin typeface="Lucida Console" panose="020B0609040504020204" pitchFamily="49" charset="0"/>
              </a:rPr>
              <a:t>geography'POLYGON</a:t>
            </a:r>
            <a:r>
              <a:rPr lang="en-US" sz="2000" dirty="0">
                <a:latin typeface="Lucida Console" panose="020B0609040504020204" pitchFamily="49" charset="0"/>
              </a:rPr>
              <a:t>((-122.031577 47.578581, -122.031577 47.678581, -122.131577 47.678581, -122.031577 47.578581</a:t>
            </a:r>
            <a:r>
              <a:rPr lang="en-US" sz="2000" dirty="0" smtClean="0">
                <a:latin typeface="Lucida Console" panose="020B0609040504020204" pitchFamily="49" charset="0"/>
              </a:rPr>
              <a:t>))')</a:t>
            </a:r>
          </a:p>
        </p:txBody>
      </p:sp>
    </p:spTree>
    <p:extLst>
      <p:ext uri="{BB962C8B-B14F-4D97-AF65-F5344CB8AC3E}">
        <p14:creationId xmlns:p14="http://schemas.microsoft.com/office/powerpoint/2010/main" val="427601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11887200" cy="5004447"/>
          </a:xfrm>
        </p:spPr>
        <p:txBody>
          <a:bodyPr/>
          <a:lstStyle/>
          <a:p>
            <a:pPr marL="0" indent="0">
              <a:buNone/>
            </a:pPr>
            <a:endParaRPr lang="en-US" dirty="0" smtClean="0"/>
          </a:p>
          <a:p>
            <a:pPr marL="0" indent="0">
              <a:buNone/>
            </a:pPr>
            <a:r>
              <a:rPr lang="en-US" dirty="0" smtClean="0"/>
              <a:t>Building block for auto-complete</a:t>
            </a:r>
          </a:p>
          <a:p>
            <a:pPr lvl="1">
              <a:buFont typeface="Wingdings" panose="05000000000000000000" pitchFamily="2" charset="2"/>
              <a:buChar char="§"/>
            </a:pPr>
            <a:r>
              <a:rPr lang="en-US" sz="2800" dirty="0">
                <a:latin typeface="+mj-lt"/>
              </a:rPr>
              <a:t>Partial search text -&gt; list of suggestions</a:t>
            </a:r>
          </a:p>
          <a:p>
            <a:pPr marL="342900" lvl="1" indent="0">
              <a:buNone/>
            </a:pPr>
            <a:endParaRPr lang="en-US" dirty="0" smtClean="0"/>
          </a:p>
          <a:p>
            <a:pPr marL="0" indent="0">
              <a:buNone/>
            </a:pPr>
            <a:r>
              <a:rPr lang="en-US" dirty="0" smtClean="0"/>
              <a:t>Tricky balance of speed and features</a:t>
            </a:r>
          </a:p>
          <a:p>
            <a:pPr lvl="1">
              <a:buFont typeface="Wingdings" panose="05000000000000000000" pitchFamily="2" charset="2"/>
              <a:buChar char="§"/>
            </a:pPr>
            <a:r>
              <a:rPr lang="en-US" sz="2800" dirty="0">
                <a:latin typeface="+mj-lt"/>
              </a:rPr>
              <a:t>Executes as you type</a:t>
            </a:r>
          </a:p>
          <a:p>
            <a:pPr marL="342900" lvl="1" indent="0">
              <a:buNone/>
            </a:pPr>
            <a:endParaRPr lang="en-US" dirty="0" smtClean="0"/>
          </a:p>
          <a:p>
            <a:pPr marL="0" indent="0">
              <a:buNone/>
            </a:pPr>
            <a:r>
              <a:rPr lang="en-US" dirty="0" smtClean="0"/>
              <a:t>Suggestions come from document data</a:t>
            </a:r>
          </a:p>
          <a:p>
            <a:pPr lvl="1">
              <a:buFont typeface="Wingdings" panose="05000000000000000000" pitchFamily="2" charset="2"/>
              <a:buChar char="§"/>
            </a:pPr>
            <a:r>
              <a:rPr lang="en-US" sz="2800" dirty="0">
                <a:latin typeface="+mj-lt"/>
              </a:rPr>
              <a:t>Option needs to be enabled in index definition</a:t>
            </a:r>
          </a:p>
        </p:txBody>
      </p:sp>
      <p:sp>
        <p:nvSpPr>
          <p:cNvPr id="2" name="Title 1"/>
          <p:cNvSpPr>
            <a:spLocks noGrp="1"/>
          </p:cNvSpPr>
          <p:nvPr>
            <p:ph type="title"/>
          </p:nvPr>
        </p:nvSpPr>
        <p:spPr/>
        <p:txBody>
          <a:bodyPr/>
          <a:lstStyle/>
          <a:p>
            <a:r>
              <a:rPr lang="en-US" dirty="0" smtClean="0"/>
              <a:t>Search Suggestions</a:t>
            </a:r>
            <a:endParaRPr lang="en-US" dirty="0"/>
          </a:p>
        </p:txBody>
      </p:sp>
    </p:spTree>
    <p:extLst>
      <p:ext uri="{BB962C8B-B14F-4D97-AF65-F5344CB8AC3E}">
        <p14:creationId xmlns:p14="http://schemas.microsoft.com/office/powerpoint/2010/main" val="3790857779"/>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API: Suggestions</a:t>
            </a:r>
            <a:endParaRPr lang="en-US" dirty="0"/>
          </a:p>
        </p:txBody>
      </p:sp>
      <p:sp>
        <p:nvSpPr>
          <p:cNvPr id="4" name="Text Placeholder 3"/>
          <p:cNvSpPr>
            <a:spLocks noGrp="1"/>
          </p:cNvSpPr>
          <p:nvPr>
            <p:ph type="body" sz="quarter" idx="10"/>
          </p:nvPr>
        </p:nvSpPr>
        <p:spPr>
          <a:xfrm>
            <a:off x="274638" y="1221157"/>
            <a:ext cx="11887199" cy="3847207"/>
          </a:xfrm>
        </p:spPr>
        <p:txBody>
          <a:bodyPr/>
          <a:lstStyle/>
          <a:p>
            <a:r>
              <a:rPr lang="en-US" sz="2000" dirty="0">
                <a:solidFill>
                  <a:schemeClr val="bg1">
                    <a:lumMod val="60000"/>
                    <a:lumOff val="40000"/>
                  </a:schemeClr>
                </a:solidFill>
                <a:latin typeface="Lucida Console" panose="020B0609040504020204" pitchFamily="49" charset="0"/>
              </a:rPr>
              <a:t>(All HTTP GET requests with version parameter)</a:t>
            </a:r>
          </a:p>
          <a:p>
            <a:endParaRPr lang="en-US" sz="2000" dirty="0">
              <a:solidFill>
                <a:schemeClr val="bg1">
                  <a:lumMod val="60000"/>
                  <a:lumOff val="40000"/>
                </a:schemeClr>
              </a:solidFill>
              <a:latin typeface="Lucida Console" panose="020B0609040504020204" pitchFamily="49" charset="0"/>
            </a:endParaRPr>
          </a:p>
          <a:p>
            <a:r>
              <a:rPr lang="en-US" sz="2000" dirty="0">
                <a:solidFill>
                  <a:schemeClr val="bg1">
                    <a:lumMod val="60000"/>
                    <a:lumOff val="40000"/>
                  </a:schemeClr>
                </a:solidFill>
                <a:latin typeface="Lucida Console" panose="020B0609040504020204" pitchFamily="49" charset="0"/>
              </a:rPr>
              <a:t>Simple </a:t>
            </a:r>
            <a:r>
              <a:rPr lang="en-US" sz="2000" dirty="0" smtClean="0">
                <a:solidFill>
                  <a:schemeClr val="bg1">
                    <a:lumMod val="60000"/>
                    <a:lumOff val="40000"/>
                  </a:schemeClr>
                </a:solidFill>
                <a:latin typeface="Lucida Console" panose="020B0609040504020204" pitchFamily="49" charset="0"/>
              </a:rPr>
              <a:t>suggestions:</a:t>
            </a:r>
            <a:endParaRPr lang="en-US" sz="2000" dirty="0">
              <a:solidFill>
                <a:schemeClr val="bg1">
                  <a:lumMod val="60000"/>
                  <a:lumOff val="40000"/>
                </a:schemeClr>
              </a:solidFill>
              <a:latin typeface="Lucida Console" panose="020B0609040504020204" pitchFamily="49" charset="0"/>
            </a:endParaRPr>
          </a:p>
          <a:p>
            <a:r>
              <a:rPr lang="en-US" sz="2000" dirty="0" smtClean="0">
                <a:latin typeface="Lucida Console" panose="020B0609040504020204" pitchFamily="49" charset="0"/>
              </a:rPr>
              <a:t>…/docs/</a:t>
            </a:r>
            <a:r>
              <a:rPr lang="en-US" sz="2000" dirty="0" err="1" smtClean="0">
                <a:latin typeface="Lucida Console" panose="020B0609040504020204" pitchFamily="49" charset="0"/>
              </a:rPr>
              <a:t>suggest?search</a:t>
            </a:r>
            <a:r>
              <a:rPr lang="en-US" sz="2000" dirty="0" smtClean="0">
                <a:latin typeface="Lucida Console" panose="020B0609040504020204" pitchFamily="49" charset="0"/>
              </a:rPr>
              <a:t>=</a:t>
            </a:r>
            <a:r>
              <a:rPr lang="en-US" sz="2000" dirty="0" err="1" smtClean="0">
                <a:latin typeface="Lucida Console" panose="020B0609040504020204" pitchFamily="49" charset="0"/>
              </a:rPr>
              <a:t>ridg</a:t>
            </a:r>
            <a:endParaRPr lang="en-US" sz="2000" dirty="0">
              <a:latin typeface="Lucida Console" panose="020B0609040504020204" pitchFamily="49" charset="0"/>
            </a:endParaRPr>
          </a:p>
          <a:p>
            <a:endParaRPr lang="en-US" sz="2000" dirty="0">
              <a:latin typeface="Lucida Console" panose="020B0609040504020204" pitchFamily="49" charset="0"/>
            </a:endParaRPr>
          </a:p>
          <a:p>
            <a:r>
              <a:rPr lang="en-US" sz="2000" dirty="0" smtClean="0">
                <a:solidFill>
                  <a:schemeClr val="bg1">
                    <a:lumMod val="60000"/>
                    <a:lumOff val="40000"/>
                  </a:schemeClr>
                </a:solidFill>
                <a:latin typeface="Lucida Console" panose="020B0609040504020204" pitchFamily="49" charset="0"/>
              </a:rPr>
              <a:t>Combined </a:t>
            </a:r>
            <a:r>
              <a:rPr lang="en-US" sz="2000" dirty="0">
                <a:solidFill>
                  <a:schemeClr val="bg1">
                    <a:lumMod val="60000"/>
                    <a:lumOff val="40000"/>
                  </a:schemeClr>
                </a:solidFill>
                <a:latin typeface="Lucida Console" panose="020B0609040504020204" pitchFamily="49" charset="0"/>
              </a:rPr>
              <a:t>with a strict filter:</a:t>
            </a:r>
          </a:p>
          <a:p>
            <a:r>
              <a:rPr lang="en-US" sz="2000" dirty="0" smtClean="0">
                <a:latin typeface="Lucida Console" panose="020B0609040504020204" pitchFamily="49" charset="0"/>
              </a:rPr>
              <a:t>…/docs/</a:t>
            </a:r>
            <a:r>
              <a:rPr lang="en-US" sz="2000" dirty="0" err="1" smtClean="0">
                <a:latin typeface="Lucida Console" panose="020B0609040504020204" pitchFamily="49" charset="0"/>
              </a:rPr>
              <a:t>suggest?search</a:t>
            </a:r>
            <a:r>
              <a:rPr lang="en-US" sz="2000" dirty="0" smtClean="0">
                <a:latin typeface="Lucida Console" panose="020B0609040504020204" pitchFamily="49" charset="0"/>
              </a:rPr>
              <a:t>=</a:t>
            </a:r>
            <a:r>
              <a:rPr lang="en-US" sz="2000" dirty="0" err="1" smtClean="0">
                <a:latin typeface="Lucida Console" panose="020B0609040504020204" pitchFamily="49" charset="0"/>
              </a:rPr>
              <a:t>ridg</a:t>
            </a:r>
            <a:r>
              <a:rPr lang="en-US" sz="2000" dirty="0" smtClean="0">
                <a:latin typeface="Lucida Console" panose="020B0609040504020204" pitchFamily="49" charset="0"/>
              </a:rPr>
              <a:t>&amp;$</a:t>
            </a:r>
            <a:r>
              <a:rPr lang="en-US" sz="2000" dirty="0">
                <a:latin typeface="Lucida Console" panose="020B0609040504020204" pitchFamily="49" charset="0"/>
              </a:rPr>
              <a:t>filter=class </a:t>
            </a:r>
            <a:r>
              <a:rPr lang="en-US" sz="2000" dirty="0" err="1">
                <a:latin typeface="Lucida Console" panose="020B0609040504020204" pitchFamily="49" charset="0"/>
              </a:rPr>
              <a:t>eq</a:t>
            </a:r>
            <a:r>
              <a:rPr lang="en-US" sz="2000" dirty="0">
                <a:latin typeface="Lucida Console" panose="020B0609040504020204" pitchFamily="49" charset="0"/>
              </a:rPr>
              <a:t> </a:t>
            </a:r>
            <a:r>
              <a:rPr lang="en-US" sz="2000" dirty="0" smtClean="0">
                <a:latin typeface="Lucida Console" panose="020B0609040504020204" pitchFamily="49" charset="0"/>
              </a:rPr>
              <a:t>'Trail'</a:t>
            </a:r>
            <a:endParaRPr lang="en-US" sz="2000" dirty="0">
              <a:latin typeface="Lucida Console" panose="020B0609040504020204" pitchFamily="49" charset="0"/>
            </a:endParaRPr>
          </a:p>
          <a:p>
            <a:endParaRPr lang="en-US" sz="2000" dirty="0">
              <a:latin typeface="Lucida Console" panose="020B0609040504020204" pitchFamily="49" charset="0"/>
            </a:endParaRPr>
          </a:p>
          <a:p>
            <a:r>
              <a:rPr lang="en-US" sz="2000" dirty="0" smtClean="0">
                <a:solidFill>
                  <a:schemeClr val="bg1">
                    <a:lumMod val="60000"/>
                    <a:lumOff val="40000"/>
                  </a:schemeClr>
                </a:solidFill>
                <a:latin typeface="Lucida Console" panose="020B0609040504020204" pitchFamily="49" charset="0"/>
              </a:rPr>
              <a:t>With </a:t>
            </a:r>
            <a:r>
              <a:rPr lang="en-US" sz="2000" dirty="0">
                <a:solidFill>
                  <a:schemeClr val="bg1">
                    <a:lumMod val="60000"/>
                    <a:lumOff val="40000"/>
                  </a:schemeClr>
                </a:solidFill>
                <a:latin typeface="Lucida Console" panose="020B0609040504020204" pitchFamily="49" charset="0"/>
              </a:rPr>
              <a:t>sorting, paging, field selection:</a:t>
            </a:r>
          </a:p>
          <a:p>
            <a:r>
              <a:rPr lang="en-US" sz="2000" dirty="0" smtClean="0">
                <a:latin typeface="Lucida Console" panose="020B0609040504020204" pitchFamily="49" charset="0"/>
              </a:rPr>
              <a:t>…/docs/</a:t>
            </a:r>
            <a:r>
              <a:rPr lang="en-US" sz="2000" dirty="0" err="1" smtClean="0">
                <a:latin typeface="Lucida Console" panose="020B0609040504020204" pitchFamily="49" charset="0"/>
              </a:rPr>
              <a:t>suggest?search</a:t>
            </a:r>
            <a:r>
              <a:rPr lang="en-US" sz="2000" dirty="0" smtClean="0">
                <a:latin typeface="Lucida Console" panose="020B0609040504020204" pitchFamily="49" charset="0"/>
              </a:rPr>
              <a:t>=</a:t>
            </a:r>
            <a:r>
              <a:rPr lang="en-US" sz="2000" dirty="0" err="1" smtClean="0">
                <a:latin typeface="Lucida Console" panose="020B0609040504020204" pitchFamily="49" charset="0"/>
              </a:rPr>
              <a:t>ridg</a:t>
            </a:r>
            <a:r>
              <a:rPr lang="en-US" sz="2000" dirty="0" smtClean="0">
                <a:latin typeface="Lucida Console" panose="020B0609040504020204" pitchFamily="49" charset="0"/>
              </a:rPr>
              <a:t>&amp;$</a:t>
            </a:r>
            <a:r>
              <a:rPr lang="en-US" sz="2000" dirty="0" err="1">
                <a:latin typeface="Lucida Console" panose="020B0609040504020204" pitchFamily="49" charset="0"/>
              </a:rPr>
              <a:t>orderby</a:t>
            </a:r>
            <a:r>
              <a:rPr lang="en-US" sz="2000" dirty="0">
                <a:latin typeface="Lucida Console" panose="020B0609040504020204" pitchFamily="49" charset="0"/>
              </a:rPr>
              <a:t>=rating </a:t>
            </a:r>
            <a:r>
              <a:rPr lang="en-US" sz="2000" dirty="0" err="1">
                <a:latin typeface="Lucida Console" panose="020B0609040504020204" pitchFamily="49" charset="0"/>
              </a:rPr>
              <a:t>desc</a:t>
            </a:r>
            <a:r>
              <a:rPr lang="en-US" sz="2000" dirty="0">
                <a:latin typeface="Lucida Console" panose="020B0609040504020204" pitchFamily="49" charset="0"/>
              </a:rPr>
              <a:t>&amp;$</a:t>
            </a:r>
            <a:r>
              <a:rPr lang="en-US" sz="2000" dirty="0" smtClean="0">
                <a:latin typeface="Lucida Console" panose="020B0609040504020204" pitchFamily="49" charset="0"/>
              </a:rPr>
              <a:t>top=5&amp;$select=</a:t>
            </a:r>
            <a:r>
              <a:rPr lang="en-US" sz="2000" dirty="0" err="1" smtClean="0">
                <a:latin typeface="Lucida Console" panose="020B0609040504020204" pitchFamily="49" charset="0"/>
              </a:rPr>
              <a:t>name,class</a:t>
            </a:r>
            <a:endParaRPr lang="en-US" sz="2000" dirty="0">
              <a:latin typeface="Lucida Console" panose="020B0609040504020204" pitchFamily="49" charset="0"/>
            </a:endParaRPr>
          </a:p>
          <a:p>
            <a:endParaRPr lang="en-US" sz="2000" dirty="0">
              <a:latin typeface="Lucida Console" panose="020B0609040504020204" pitchFamily="49" charset="0"/>
            </a:endParaRPr>
          </a:p>
        </p:txBody>
      </p:sp>
    </p:spTree>
    <p:extLst>
      <p:ext uri="{BB962C8B-B14F-4D97-AF65-F5344CB8AC3E}">
        <p14:creationId xmlns:p14="http://schemas.microsoft.com/office/powerpoint/2010/main" val="2472739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 name="TextBox 2"/>
          <p:cNvSpPr txBox="1"/>
          <p:nvPr/>
        </p:nvSpPr>
        <p:spPr>
          <a:xfrm>
            <a:off x="-1" y="2850931"/>
            <a:ext cx="12436475" cy="1292662"/>
          </a:xfrm>
          <a:prstGeom prst="rect">
            <a:avLst/>
          </a:prstGeom>
          <a:noFill/>
        </p:spPr>
        <p:txBody>
          <a:bodyPr wrap="square" lIns="182880" tIns="146304" rIns="182880" bIns="146304" rtlCol="0">
            <a:spAutoFit/>
          </a:bodyPr>
          <a:lstStyle/>
          <a:p>
            <a:pPr>
              <a:lnSpc>
                <a:spcPct val="90000"/>
              </a:lnSpc>
              <a:spcAft>
                <a:spcPts val="600"/>
              </a:spcAft>
            </a:pPr>
            <a:r>
              <a:rPr lang="en-US" sz="7200" dirty="0" smtClean="0">
                <a:gradFill>
                  <a:gsLst>
                    <a:gs pos="2917">
                      <a:srgbClr val="FFFFFF"/>
                    </a:gs>
                    <a:gs pos="30000">
                      <a:srgbClr val="FFFFFF"/>
                    </a:gs>
                  </a:gsLst>
                  <a:lin ang="5400000" scaled="0"/>
                </a:gradFill>
                <a:latin typeface="Segoe UI Light"/>
              </a:rPr>
              <a:t>5. Tuning</a:t>
            </a:r>
          </a:p>
        </p:txBody>
      </p:sp>
    </p:spTree>
    <p:extLst>
      <p:ext uri="{BB962C8B-B14F-4D97-AF65-F5344CB8AC3E}">
        <p14:creationId xmlns:p14="http://schemas.microsoft.com/office/powerpoint/2010/main" val="3088206591"/>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11887200" cy="4530471"/>
          </a:xfrm>
        </p:spPr>
        <p:txBody>
          <a:bodyPr/>
          <a:lstStyle/>
          <a:p>
            <a:pPr marL="0" indent="0">
              <a:buNone/>
            </a:pPr>
            <a:endParaRPr lang="en-US" dirty="0" smtClean="0"/>
          </a:p>
          <a:p>
            <a:pPr marL="0" indent="0">
              <a:buNone/>
            </a:pPr>
            <a:r>
              <a:rPr lang="en-US" dirty="0" smtClean="0"/>
              <a:t>Default: scoring based on text relevance</a:t>
            </a:r>
          </a:p>
          <a:p>
            <a:pPr marL="342900" lvl="1" indent="0">
              <a:buNone/>
            </a:pPr>
            <a:endParaRPr lang="en-US" dirty="0" smtClean="0"/>
          </a:p>
          <a:p>
            <a:pPr marL="0" indent="0">
              <a:buNone/>
            </a:pPr>
            <a:r>
              <a:rPr lang="en-US" dirty="0" smtClean="0"/>
              <a:t>Scoring profiles for tuning scores</a:t>
            </a:r>
            <a:endParaRPr lang="en-US" dirty="0"/>
          </a:p>
          <a:p>
            <a:pPr lvl="1">
              <a:buFont typeface="Wingdings" panose="05000000000000000000" pitchFamily="2" charset="2"/>
              <a:buChar char="§"/>
            </a:pPr>
            <a:r>
              <a:rPr lang="en-US" sz="2800" dirty="0">
                <a:latin typeface="+mj-lt"/>
              </a:rPr>
              <a:t>Field weights: relative importance of fields</a:t>
            </a:r>
          </a:p>
          <a:p>
            <a:pPr lvl="1">
              <a:buFont typeface="Wingdings" panose="05000000000000000000" pitchFamily="2" charset="2"/>
              <a:buChar char="§"/>
            </a:pPr>
            <a:r>
              <a:rPr lang="en-US" sz="2800" dirty="0">
                <a:latin typeface="+mj-lt"/>
              </a:rPr>
              <a:t>Scoring functions: describe what matters to you</a:t>
            </a:r>
          </a:p>
          <a:p>
            <a:pPr marL="342900" lvl="1" indent="0">
              <a:buNone/>
            </a:pPr>
            <a:endParaRPr lang="en-US" dirty="0"/>
          </a:p>
          <a:p>
            <a:pPr marL="0" indent="0">
              <a:buNone/>
            </a:pPr>
            <a:r>
              <a:rPr lang="en-US" dirty="0" smtClean="0"/>
              <a:t>One or more scoring profiles for different scenarios</a:t>
            </a:r>
          </a:p>
        </p:txBody>
      </p:sp>
      <p:sp>
        <p:nvSpPr>
          <p:cNvPr id="2" name="Title 1"/>
          <p:cNvSpPr>
            <a:spLocks noGrp="1"/>
          </p:cNvSpPr>
          <p:nvPr>
            <p:ph type="title"/>
          </p:nvPr>
        </p:nvSpPr>
        <p:spPr/>
        <p:txBody>
          <a:bodyPr/>
          <a:lstStyle/>
          <a:p>
            <a:r>
              <a:rPr lang="en-US" dirty="0" smtClean="0"/>
              <a:t>Connecting Ranking to App Goals</a:t>
            </a:r>
            <a:endParaRPr lang="en-US" dirty="0"/>
          </a:p>
        </p:txBody>
      </p:sp>
    </p:spTree>
    <p:extLst>
      <p:ext uri="{BB962C8B-B14F-4D97-AF65-F5344CB8AC3E}">
        <p14:creationId xmlns:p14="http://schemas.microsoft.com/office/powerpoint/2010/main" val="1096161888"/>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11887200" cy="5829288"/>
          </a:xfrm>
        </p:spPr>
        <p:txBody>
          <a:bodyPr/>
          <a:lstStyle/>
          <a:p>
            <a:pPr marL="0" indent="0">
              <a:buNone/>
            </a:pPr>
            <a:endParaRPr lang="en-US" sz="3600" dirty="0" smtClean="0"/>
          </a:p>
          <a:p>
            <a:pPr marL="0" indent="0">
              <a:buNone/>
            </a:pPr>
            <a:r>
              <a:rPr lang="en-US" sz="3600" dirty="0" smtClean="0"/>
              <a:t>Tune score based on document data</a:t>
            </a:r>
          </a:p>
          <a:p>
            <a:pPr lvl="1">
              <a:buFont typeface="Wingdings" panose="05000000000000000000" pitchFamily="2" charset="2"/>
              <a:buChar char="§"/>
            </a:pPr>
            <a:r>
              <a:rPr lang="en-US" sz="2800" dirty="0">
                <a:latin typeface="+mj-lt"/>
              </a:rPr>
              <a:t>Boost documents matching certain criteria</a:t>
            </a:r>
          </a:p>
          <a:p>
            <a:pPr lvl="1">
              <a:buFont typeface="Wingdings" panose="05000000000000000000" pitchFamily="2" charset="2"/>
              <a:buChar char="§"/>
            </a:pPr>
            <a:r>
              <a:rPr lang="en-US" sz="2800" dirty="0" smtClean="0">
                <a:latin typeface="+mj-lt"/>
              </a:rPr>
              <a:t>Different interpolation curves</a:t>
            </a:r>
            <a:endParaRPr lang="en-US" sz="2800" dirty="0">
              <a:latin typeface="+mj-lt"/>
            </a:endParaRPr>
          </a:p>
          <a:p>
            <a:pPr marL="342900" lvl="1" indent="0">
              <a:buNone/>
            </a:pPr>
            <a:endParaRPr lang="en-US" sz="1400" dirty="0"/>
          </a:p>
          <a:p>
            <a:pPr marL="0" indent="0">
              <a:buNone/>
            </a:pPr>
            <a:r>
              <a:rPr lang="en-US" sz="3600" dirty="0" smtClean="0"/>
              <a:t>Magnitude</a:t>
            </a:r>
          </a:p>
          <a:p>
            <a:pPr lvl="1">
              <a:buFont typeface="Wingdings" panose="05000000000000000000" pitchFamily="2" charset="2"/>
              <a:buChar char="§"/>
            </a:pPr>
            <a:r>
              <a:rPr lang="en-US" sz="2800" dirty="0" smtClean="0">
                <a:latin typeface="+mj-lt"/>
              </a:rPr>
              <a:t>A number</a:t>
            </a:r>
            <a:r>
              <a:rPr lang="en-US" sz="2800" dirty="0">
                <a:latin typeface="+mj-lt"/>
              </a:rPr>
              <a:t>, </a:t>
            </a:r>
            <a:r>
              <a:rPr lang="en-US" sz="2800" dirty="0" smtClean="0">
                <a:latin typeface="+mj-lt"/>
              </a:rPr>
              <a:t>e.g. </a:t>
            </a:r>
            <a:r>
              <a:rPr lang="en-US" sz="2800" dirty="0">
                <a:latin typeface="+mj-lt"/>
              </a:rPr>
              <a:t>rating, </a:t>
            </a:r>
            <a:r>
              <a:rPr lang="en-US" sz="2800" dirty="0" smtClean="0">
                <a:latin typeface="+mj-lt"/>
              </a:rPr>
              <a:t>popularity or profit margin</a:t>
            </a:r>
            <a:endParaRPr lang="en-US" sz="2800" dirty="0">
              <a:latin typeface="+mj-lt"/>
            </a:endParaRPr>
          </a:p>
          <a:p>
            <a:pPr marL="0" indent="0">
              <a:buNone/>
            </a:pPr>
            <a:r>
              <a:rPr lang="en-US" sz="3600" dirty="0" smtClean="0"/>
              <a:t>Freshness</a:t>
            </a:r>
          </a:p>
          <a:p>
            <a:pPr lvl="1">
              <a:buFont typeface="Wingdings" panose="05000000000000000000" pitchFamily="2" charset="2"/>
              <a:buChar char="§"/>
            </a:pPr>
            <a:r>
              <a:rPr lang="en-US" sz="2800" dirty="0">
                <a:latin typeface="+mj-lt"/>
              </a:rPr>
              <a:t>Boost </a:t>
            </a:r>
            <a:r>
              <a:rPr lang="en-US" sz="2800" dirty="0" smtClean="0">
                <a:latin typeface="+mj-lt"/>
              </a:rPr>
              <a:t>documents based on how recent they are</a:t>
            </a:r>
            <a:endParaRPr lang="en-US" sz="2800" dirty="0">
              <a:latin typeface="+mj-lt"/>
            </a:endParaRPr>
          </a:p>
          <a:p>
            <a:pPr marL="0" indent="0">
              <a:buNone/>
            </a:pPr>
            <a:r>
              <a:rPr lang="en-US" sz="3600" dirty="0" smtClean="0"/>
              <a:t>Distance</a:t>
            </a:r>
          </a:p>
          <a:p>
            <a:pPr lvl="1">
              <a:buFont typeface="Wingdings" panose="05000000000000000000" pitchFamily="2" charset="2"/>
              <a:buChar char="§"/>
            </a:pPr>
            <a:r>
              <a:rPr lang="en-US" sz="2800" dirty="0">
                <a:latin typeface="+mj-lt"/>
              </a:rPr>
              <a:t>Boost documents based on distance</a:t>
            </a:r>
          </a:p>
        </p:txBody>
      </p:sp>
      <p:sp>
        <p:nvSpPr>
          <p:cNvPr id="2" name="Title 1"/>
          <p:cNvSpPr>
            <a:spLocks noGrp="1"/>
          </p:cNvSpPr>
          <p:nvPr>
            <p:ph type="title"/>
          </p:nvPr>
        </p:nvSpPr>
        <p:spPr/>
        <p:txBody>
          <a:bodyPr/>
          <a:lstStyle/>
          <a:p>
            <a:r>
              <a:rPr lang="en-US" dirty="0" smtClean="0"/>
              <a:t>Scoring Functions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8437" y="1439862"/>
            <a:ext cx="4248743" cy="2429214"/>
          </a:xfrm>
          <a:prstGeom prst="rect">
            <a:avLst/>
          </a:prstGeom>
        </p:spPr>
      </p:pic>
    </p:spTree>
    <p:extLst>
      <p:ext uri="{BB962C8B-B14F-4D97-AF65-F5344CB8AC3E}">
        <p14:creationId xmlns:p14="http://schemas.microsoft.com/office/powerpoint/2010/main" val="547193465"/>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Index definition: Field Weights</a:t>
            </a:r>
            <a:endParaRPr lang="en-US" dirty="0"/>
          </a:p>
        </p:txBody>
      </p:sp>
      <p:sp>
        <p:nvSpPr>
          <p:cNvPr id="4" name="Text Placeholder 3"/>
          <p:cNvSpPr>
            <a:spLocks noGrp="1"/>
          </p:cNvSpPr>
          <p:nvPr>
            <p:ph type="body" sz="quarter" idx="10"/>
          </p:nvPr>
        </p:nvSpPr>
        <p:spPr>
          <a:xfrm>
            <a:off x="274638" y="1221157"/>
            <a:ext cx="11887199" cy="5539978"/>
          </a:xfrm>
        </p:spPr>
        <p:txBody>
          <a:bodyPr/>
          <a:lstStyle/>
          <a:p>
            <a:endParaRPr lang="en-US" sz="2000" dirty="0" smtClean="0">
              <a:latin typeface="Lucida Console" panose="020B0609040504020204" pitchFamily="49" charset="0"/>
            </a:endParaRPr>
          </a:p>
          <a:p>
            <a:r>
              <a:rPr lang="en-US" sz="2000" dirty="0" smtClean="0">
                <a:latin typeface="Lucida Console" panose="020B0609040504020204" pitchFamily="49" charset="0"/>
              </a:rPr>
              <a:t>{</a:t>
            </a:r>
            <a:endParaRPr lang="en-US" sz="2000" dirty="0">
              <a:latin typeface="Lucida Console" panose="020B0609040504020204" pitchFamily="49" charset="0"/>
            </a:endParaRPr>
          </a:p>
          <a:p>
            <a:r>
              <a:rPr lang="en-US" sz="2000" dirty="0">
                <a:latin typeface="Lucida Console" panose="020B0609040504020204" pitchFamily="49" charset="0"/>
              </a:rPr>
              <a:t>  "fields": </a:t>
            </a:r>
            <a:r>
              <a:rPr lang="en-US" sz="2000" dirty="0" smtClean="0">
                <a:latin typeface="Lucida Console" panose="020B0609040504020204" pitchFamily="49" charset="0"/>
              </a:rPr>
              <a:t>[ … ], "</a:t>
            </a:r>
            <a:r>
              <a:rPr lang="en-US" sz="2000" dirty="0" err="1">
                <a:latin typeface="Lucida Console" panose="020B0609040504020204" pitchFamily="49" charset="0"/>
              </a:rPr>
              <a:t>corsOptions</a:t>
            </a:r>
            <a:r>
              <a:rPr lang="en-US" sz="2000" dirty="0">
                <a:latin typeface="Lucida Console" panose="020B0609040504020204" pitchFamily="49" charset="0"/>
              </a:rPr>
              <a:t>": </a:t>
            </a:r>
            <a:r>
              <a:rPr lang="en-US" sz="2000" dirty="0" smtClean="0">
                <a:latin typeface="Lucida Console" panose="020B0609040504020204" pitchFamily="49" charset="0"/>
              </a:rPr>
              <a:t>{ … },</a:t>
            </a:r>
            <a:endParaRPr lang="en-US" sz="2000" dirty="0">
              <a:latin typeface="Lucida Console" panose="020B0609040504020204" pitchFamily="49" charset="0"/>
            </a:endParaRPr>
          </a:p>
          <a:p>
            <a:r>
              <a:rPr lang="en-US" sz="2000" dirty="0" smtClean="0">
                <a:latin typeface="Lucida Console" panose="020B0609040504020204" pitchFamily="49" charset="0"/>
              </a:rPr>
              <a:t>  "</a:t>
            </a:r>
            <a:r>
              <a:rPr lang="en-US" sz="2000" dirty="0" err="1">
                <a:latin typeface="Lucida Console" panose="020B0609040504020204" pitchFamily="49" charset="0"/>
              </a:rPr>
              <a:t>scoringProfiles</a:t>
            </a:r>
            <a:r>
              <a:rPr lang="en-US" sz="2000" dirty="0">
                <a:latin typeface="Lucida Console" panose="020B0609040504020204" pitchFamily="49" charset="0"/>
              </a:rPr>
              <a:t>": [</a:t>
            </a:r>
          </a:p>
          <a:p>
            <a:r>
              <a:rPr lang="en-US" sz="2000" dirty="0">
                <a:latin typeface="Lucida Console" panose="020B0609040504020204" pitchFamily="49" charset="0"/>
              </a:rPr>
              <a:t>    {</a:t>
            </a:r>
          </a:p>
          <a:p>
            <a:r>
              <a:rPr lang="en-US" sz="2000" dirty="0">
                <a:latin typeface="Lucida Console" panose="020B0609040504020204" pitchFamily="49" charset="0"/>
              </a:rPr>
              <a:t>        "name": </a:t>
            </a:r>
            <a:r>
              <a:rPr lang="en-US" sz="2000" dirty="0" smtClean="0">
                <a:latin typeface="Lucida Console" panose="020B0609040504020204" pitchFamily="49" charset="0"/>
              </a:rPr>
              <a:t>"</a:t>
            </a:r>
            <a:r>
              <a:rPr lang="en-US" sz="2000" dirty="0" err="1" smtClean="0">
                <a:latin typeface="Lucida Console" panose="020B0609040504020204" pitchFamily="49" charset="0"/>
              </a:rPr>
              <a:t>myProfile</a:t>
            </a:r>
            <a:r>
              <a:rPr lang="en-US" sz="2000" dirty="0" smtClean="0">
                <a:latin typeface="Lucida Console" panose="020B0609040504020204" pitchFamily="49" charset="0"/>
              </a:rPr>
              <a:t>",</a:t>
            </a:r>
            <a:endParaRPr lang="en-US" sz="2000" dirty="0">
              <a:latin typeface="Lucida Console" panose="020B0609040504020204" pitchFamily="49" charset="0"/>
            </a:endParaRPr>
          </a:p>
          <a:p>
            <a:r>
              <a:rPr lang="en-US" sz="2000" dirty="0">
                <a:latin typeface="Lucida Console" panose="020B0609040504020204" pitchFamily="49" charset="0"/>
              </a:rPr>
              <a:t>        "text": {</a:t>
            </a:r>
          </a:p>
          <a:p>
            <a:r>
              <a:rPr lang="en-US" sz="2000" dirty="0">
                <a:latin typeface="Lucida Console" panose="020B0609040504020204" pitchFamily="49" charset="0"/>
              </a:rPr>
              <a:t>            "weights": </a:t>
            </a:r>
            <a:r>
              <a:rPr lang="en-US" sz="2000" dirty="0" smtClean="0">
                <a:latin typeface="Lucida Console" panose="020B0609040504020204" pitchFamily="49" charset="0"/>
              </a:rPr>
              <a:t>{ </a:t>
            </a: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a:latin typeface="Lucida Console" panose="020B0609040504020204" pitchFamily="49" charset="0"/>
              </a:rPr>
              <a:t>county": </a:t>
            </a:r>
            <a:r>
              <a:rPr lang="en-US" sz="2000" dirty="0" smtClean="0">
                <a:latin typeface="Lucida Console" panose="020B0609040504020204" pitchFamily="49" charset="0"/>
              </a:rPr>
              <a:t>2, </a:t>
            </a:r>
          </a:p>
          <a:p>
            <a:r>
              <a:rPr lang="en-US" sz="2000" dirty="0">
                <a:latin typeface="Lucida Console" panose="020B0609040504020204" pitchFamily="49" charset="0"/>
              </a:rPr>
              <a:t> </a:t>
            </a:r>
            <a:r>
              <a:rPr lang="en-US" sz="2000" dirty="0" smtClean="0">
                <a:latin typeface="Lucida Console" panose="020B0609040504020204" pitchFamily="49" charset="0"/>
              </a:rPr>
              <a:t>               “class”: 2 </a:t>
            </a:r>
          </a:p>
          <a:p>
            <a:r>
              <a:rPr lang="en-US" sz="2000" dirty="0">
                <a:latin typeface="Lucida Console" panose="020B0609040504020204" pitchFamily="49" charset="0"/>
              </a:rPr>
              <a:t> </a:t>
            </a:r>
            <a:r>
              <a:rPr lang="en-US" sz="2000" dirty="0" smtClean="0">
                <a:latin typeface="Lucida Console" panose="020B0609040504020204" pitchFamily="49" charset="0"/>
              </a:rPr>
              <a:t>           }</a:t>
            </a:r>
          </a:p>
          <a:p>
            <a:r>
              <a:rPr lang="en-US" sz="2000" dirty="0" smtClean="0">
                <a:latin typeface="Lucida Console" panose="020B0609040504020204" pitchFamily="49" charset="0"/>
              </a:rPr>
              <a:t>        },</a:t>
            </a:r>
          </a:p>
          <a:p>
            <a:r>
              <a:rPr lang="en-US" sz="2000" dirty="0" smtClean="0">
                <a:latin typeface="Lucida Console" panose="020B0609040504020204" pitchFamily="49" charset="0"/>
              </a:rPr>
              <a:t>        </a:t>
            </a:r>
            <a:r>
              <a:rPr lang="en-US" sz="2000" dirty="0">
                <a:latin typeface="Lucida Console" panose="020B0609040504020204" pitchFamily="49" charset="0"/>
              </a:rPr>
              <a:t>"functions": </a:t>
            </a:r>
            <a:r>
              <a:rPr lang="en-US" sz="2000" dirty="0" smtClean="0">
                <a:latin typeface="Lucida Console" panose="020B0609040504020204" pitchFamily="49" charset="0"/>
              </a:rPr>
              <a:t>[ … ]</a:t>
            </a:r>
            <a:endParaRPr lang="en-US" sz="2000" dirty="0">
              <a:latin typeface="Lucida Console" panose="020B0609040504020204" pitchFamily="49" charset="0"/>
            </a:endParaRPr>
          </a:p>
          <a:p>
            <a:r>
              <a:rPr lang="en-US" sz="2000" dirty="0" smtClean="0">
                <a:latin typeface="Lucida Console" panose="020B0609040504020204" pitchFamily="49" charset="0"/>
              </a:rPr>
              <a:t>    </a:t>
            </a:r>
            <a:r>
              <a:rPr lang="en-US" sz="2000" dirty="0">
                <a:latin typeface="Lucida Console" panose="020B0609040504020204" pitchFamily="49" charset="0"/>
              </a:rPr>
              <a:t>}</a:t>
            </a:r>
          </a:p>
          <a:p>
            <a:r>
              <a:rPr lang="en-US" sz="2000" dirty="0">
                <a:latin typeface="Lucida Console" panose="020B0609040504020204" pitchFamily="49" charset="0"/>
              </a:rPr>
              <a:t>  ]</a:t>
            </a:r>
          </a:p>
          <a:p>
            <a:r>
              <a:rPr lang="en-US" sz="2000" dirty="0">
                <a:latin typeface="Lucida Console" panose="020B0609040504020204" pitchFamily="49" charset="0"/>
              </a:rPr>
              <a:t>}</a:t>
            </a:r>
          </a:p>
        </p:txBody>
      </p:sp>
    </p:spTree>
    <p:extLst>
      <p:ext uri="{BB962C8B-B14F-4D97-AF65-F5344CB8AC3E}">
        <p14:creationId xmlns:p14="http://schemas.microsoft.com/office/powerpoint/2010/main" val="2708301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Index definition: Scoring Functions</a:t>
            </a:r>
            <a:endParaRPr lang="en-US" dirty="0"/>
          </a:p>
        </p:txBody>
      </p:sp>
      <p:sp>
        <p:nvSpPr>
          <p:cNvPr id="4" name="Text Placeholder 3"/>
          <p:cNvSpPr>
            <a:spLocks noGrp="1"/>
          </p:cNvSpPr>
          <p:nvPr>
            <p:ph type="body" sz="quarter" idx="10"/>
          </p:nvPr>
        </p:nvSpPr>
        <p:spPr>
          <a:xfrm>
            <a:off x="274639" y="1744662"/>
            <a:ext cx="5333999" cy="3508653"/>
          </a:xfrm>
        </p:spPr>
        <p:txBody>
          <a:bodyPr/>
          <a:lstStyle/>
          <a:p>
            <a:r>
              <a:rPr lang="en-US" sz="2000" dirty="0" smtClean="0">
                <a:latin typeface="Lucida Console" panose="020B0609040504020204" pitchFamily="49" charset="0"/>
              </a:rPr>
              <a:t>{</a:t>
            </a:r>
            <a:endParaRPr lang="en-US" sz="2000" dirty="0">
              <a:latin typeface="Lucida Console" panose="020B0609040504020204" pitchFamily="49" charset="0"/>
            </a:endParaRPr>
          </a:p>
          <a:p>
            <a:r>
              <a:rPr lang="en-US" sz="2000" dirty="0" smtClean="0">
                <a:latin typeface="Lucida Console" panose="020B0609040504020204" pitchFamily="49" charset="0"/>
              </a:rPr>
              <a:t>    </a:t>
            </a:r>
            <a:r>
              <a:rPr lang="en-US" sz="2000" dirty="0">
                <a:latin typeface="Lucida Console" panose="020B0609040504020204" pitchFamily="49" charset="0"/>
              </a:rPr>
              <a:t>"type": "magnitude",</a:t>
            </a:r>
          </a:p>
          <a:p>
            <a:r>
              <a:rPr lang="en-US" sz="2000" dirty="0" smtClean="0">
                <a:latin typeface="Lucida Console" panose="020B0609040504020204" pitchFamily="49" charset="0"/>
              </a:rPr>
              <a:t>    </a:t>
            </a:r>
            <a:r>
              <a:rPr lang="en-US" sz="2000" dirty="0">
                <a:latin typeface="Lucida Console" panose="020B0609040504020204" pitchFamily="49" charset="0"/>
              </a:rPr>
              <a:t>"boost": 2,</a:t>
            </a:r>
          </a:p>
          <a:p>
            <a:r>
              <a:rPr lang="en-US" sz="2000" dirty="0" smtClean="0">
                <a:latin typeface="Lucida Console" panose="020B0609040504020204" pitchFamily="49" charset="0"/>
              </a:rPr>
              <a:t>    </a:t>
            </a:r>
            <a:r>
              <a:rPr lang="en-US" sz="2000" dirty="0">
                <a:latin typeface="Lucida Console" panose="020B0609040504020204" pitchFamily="49" charset="0"/>
              </a:rPr>
              <a:t>"</a:t>
            </a:r>
            <a:r>
              <a:rPr lang="en-US" sz="2000" dirty="0" err="1">
                <a:latin typeface="Lucida Console" panose="020B0609040504020204" pitchFamily="49" charset="0"/>
              </a:rPr>
              <a:t>fieldName</a:t>
            </a:r>
            <a:r>
              <a:rPr lang="en-US" sz="2000" dirty="0">
                <a:latin typeface="Lucida Console" panose="020B0609040504020204" pitchFamily="49" charset="0"/>
              </a:rPr>
              <a:t>": "rating",</a:t>
            </a:r>
          </a:p>
          <a:p>
            <a:r>
              <a:rPr lang="en-US" sz="2000" dirty="0" smtClean="0">
                <a:latin typeface="Lucida Console" panose="020B0609040504020204" pitchFamily="49" charset="0"/>
              </a:rPr>
              <a:t>    </a:t>
            </a:r>
            <a:r>
              <a:rPr lang="en-US" sz="2000" dirty="0">
                <a:latin typeface="Lucida Console" panose="020B0609040504020204" pitchFamily="49" charset="0"/>
              </a:rPr>
              <a:t>"interpolation": "linear",</a:t>
            </a:r>
          </a:p>
          <a:p>
            <a:r>
              <a:rPr lang="en-US" sz="2000" dirty="0" smtClean="0">
                <a:latin typeface="Lucida Console" panose="020B0609040504020204" pitchFamily="49" charset="0"/>
              </a:rPr>
              <a:t>    </a:t>
            </a:r>
            <a:r>
              <a:rPr lang="en-US" sz="2000" dirty="0">
                <a:latin typeface="Lucida Console" panose="020B0609040504020204" pitchFamily="49" charset="0"/>
              </a:rPr>
              <a:t>"magnitude": {</a:t>
            </a:r>
          </a:p>
          <a:p>
            <a:r>
              <a:rPr lang="en-US" sz="2000" dirty="0" smtClean="0">
                <a:latin typeface="Lucida Console" panose="020B0609040504020204" pitchFamily="49" charset="0"/>
              </a:rPr>
              <a:t>        </a:t>
            </a:r>
            <a:r>
              <a:rPr lang="en-US" sz="2000" dirty="0">
                <a:latin typeface="Lucida Console" panose="020B0609040504020204" pitchFamily="49" charset="0"/>
              </a:rPr>
              <a:t>"</a:t>
            </a:r>
            <a:r>
              <a:rPr lang="en-US" sz="2000" dirty="0" err="1">
                <a:latin typeface="Lucida Console" panose="020B0609040504020204" pitchFamily="49" charset="0"/>
              </a:rPr>
              <a:t>boostingRangeStart</a:t>
            </a:r>
            <a:r>
              <a:rPr lang="en-US" sz="2000" dirty="0">
                <a:latin typeface="Lucida Console" panose="020B0609040504020204" pitchFamily="49" charset="0"/>
              </a:rPr>
              <a:t>": 1,</a:t>
            </a:r>
          </a:p>
          <a:p>
            <a:r>
              <a:rPr lang="en-US" sz="2000" dirty="0" smtClean="0">
                <a:latin typeface="Lucida Console" panose="020B0609040504020204" pitchFamily="49" charset="0"/>
              </a:rPr>
              <a:t>        </a:t>
            </a:r>
            <a:r>
              <a:rPr lang="en-US" sz="2000" dirty="0">
                <a:latin typeface="Lucida Console" panose="020B0609040504020204" pitchFamily="49" charset="0"/>
              </a:rPr>
              <a:t>"</a:t>
            </a:r>
            <a:r>
              <a:rPr lang="en-US" sz="2000" dirty="0" err="1">
                <a:latin typeface="Lucida Console" panose="020B0609040504020204" pitchFamily="49" charset="0"/>
              </a:rPr>
              <a:t>boostingRangeEnd</a:t>
            </a:r>
            <a:r>
              <a:rPr lang="en-US" sz="2000" dirty="0">
                <a:latin typeface="Lucida Console" panose="020B0609040504020204" pitchFamily="49" charset="0"/>
              </a:rPr>
              <a:t>": 5</a:t>
            </a:r>
          </a:p>
          <a:p>
            <a:r>
              <a:rPr lang="en-US" sz="2000" dirty="0" smtClean="0">
                <a:latin typeface="Lucida Console" panose="020B0609040504020204" pitchFamily="49" charset="0"/>
              </a:rPr>
              <a:t>    </a:t>
            </a:r>
            <a:r>
              <a:rPr lang="en-US" sz="2000" dirty="0">
                <a:latin typeface="Lucida Console" panose="020B0609040504020204" pitchFamily="49" charset="0"/>
              </a:rPr>
              <a:t>}</a:t>
            </a:r>
          </a:p>
          <a:p>
            <a:r>
              <a:rPr lang="en-US" sz="2000" dirty="0" smtClean="0">
                <a:latin typeface="Lucida Console" panose="020B0609040504020204" pitchFamily="49" charset="0"/>
              </a:rPr>
              <a:t>}</a:t>
            </a:r>
            <a:endParaRPr lang="en-US" sz="2000" dirty="0">
              <a:latin typeface="Lucida Console" panose="020B0609040504020204" pitchFamily="49" charset="0"/>
            </a:endParaRPr>
          </a:p>
        </p:txBody>
      </p:sp>
      <p:sp>
        <p:nvSpPr>
          <p:cNvPr id="5" name="Text Placeholder 3"/>
          <p:cNvSpPr txBox="1">
            <a:spLocks/>
          </p:cNvSpPr>
          <p:nvPr/>
        </p:nvSpPr>
        <p:spPr>
          <a:xfrm>
            <a:off x="6142037" y="1744662"/>
            <a:ext cx="6278833" cy="350865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3300" kern="1200" spc="0" baseline="0">
                <a:gradFill>
                  <a:gsLst>
                    <a:gs pos="1250">
                      <a:srgbClr val="000000"/>
                    </a:gs>
                    <a:gs pos="100000">
                      <a:srgbClr val="000000"/>
                    </a:gs>
                  </a:gsLst>
                  <a:lin ang="5400000" scaled="0"/>
                </a:gradFill>
                <a:latin typeface="Segoe UI" pitchFamily="34" charset="0"/>
                <a:ea typeface="+mn-ea"/>
                <a:cs typeface="Segoe UI" pitchFamily="34" charset="0"/>
              </a:defRPr>
            </a:lvl1pPr>
            <a:lvl2pPr marL="34655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rgbClr val="000000"/>
                    </a:gs>
                    <a:gs pos="100000">
                      <a:srgbClr val="000000"/>
                    </a:gs>
                  </a:gsLst>
                  <a:lin ang="5400000" scaled="0"/>
                </a:gradFill>
                <a:latin typeface="Segoe UI" pitchFamily="34" charset="0"/>
                <a:ea typeface="+mn-ea"/>
                <a:cs typeface="Segoe UI" pitchFamily="34" charset="0"/>
              </a:defRPr>
            </a:lvl2pPr>
            <a:lvl3pPr marL="58460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rgbClr val="000000"/>
                    </a:gs>
                    <a:gs pos="100000">
                      <a:srgbClr val="000000"/>
                    </a:gs>
                  </a:gsLst>
                  <a:lin ang="5400000" scaled="0"/>
                </a:gradFill>
                <a:latin typeface="Segoe UI" pitchFamily="34" charset="0"/>
                <a:ea typeface="+mn-ea"/>
                <a:cs typeface="Segoe UI" pitchFamily="34" charset="0"/>
              </a:defRPr>
            </a:lvl3pPr>
            <a:lvl4pPr marL="81456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Segoe UI" pitchFamily="34" charset="0"/>
                <a:ea typeface="+mn-ea"/>
                <a:cs typeface="Segoe UI" pitchFamily="34" charset="0"/>
              </a:defRPr>
            </a:lvl4pPr>
            <a:lvl5pPr marL="105099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Segoe UI" pitchFamily="34" charset="0"/>
                <a:ea typeface="+mn-ea"/>
                <a:cs typeface="Segoe UI"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smtClean="0">
                <a:latin typeface="Lucida Console" panose="020B0609040504020204" pitchFamily="49" charset="0"/>
              </a:rPr>
              <a:t>{</a:t>
            </a:r>
            <a:endParaRPr lang="en-US" sz="2000" dirty="0">
              <a:latin typeface="Lucida Console" panose="020B0609040504020204" pitchFamily="49" charset="0"/>
            </a:endParaRPr>
          </a:p>
          <a:p>
            <a:r>
              <a:rPr lang="en-US" sz="2000" dirty="0" smtClean="0">
                <a:latin typeface="Lucida Console" panose="020B0609040504020204" pitchFamily="49" charset="0"/>
              </a:rPr>
              <a:t>  "type</a:t>
            </a:r>
            <a:r>
              <a:rPr lang="en-US" sz="2000" dirty="0">
                <a:latin typeface="Lucida Console" panose="020B0609040504020204" pitchFamily="49" charset="0"/>
              </a:rPr>
              <a:t>": "distance",</a:t>
            </a:r>
          </a:p>
          <a:p>
            <a:r>
              <a:rPr lang="en-US" sz="2000" dirty="0">
                <a:latin typeface="Lucida Console" panose="020B0609040504020204" pitchFamily="49" charset="0"/>
              </a:rPr>
              <a:t>  </a:t>
            </a:r>
            <a:r>
              <a:rPr lang="en-US" sz="2000" dirty="0" smtClean="0">
                <a:latin typeface="Lucida Console" panose="020B0609040504020204" pitchFamily="49" charset="0"/>
              </a:rPr>
              <a:t>"boost</a:t>
            </a:r>
            <a:r>
              <a:rPr lang="en-US" sz="2000" dirty="0">
                <a:latin typeface="Lucida Console" panose="020B0609040504020204" pitchFamily="49" charset="0"/>
              </a:rPr>
              <a:t>": 3,</a:t>
            </a:r>
          </a:p>
          <a:p>
            <a:r>
              <a:rPr lang="en-US" sz="2000" dirty="0">
                <a:latin typeface="Lucida Console" panose="020B0609040504020204" pitchFamily="49" charset="0"/>
              </a:rPr>
              <a:t>  </a:t>
            </a:r>
            <a:r>
              <a:rPr lang="en-US" sz="2000" dirty="0" smtClean="0">
                <a:latin typeface="Lucida Console" panose="020B0609040504020204" pitchFamily="49" charset="0"/>
              </a:rPr>
              <a:t>"</a:t>
            </a:r>
            <a:r>
              <a:rPr lang="en-US" sz="2000" dirty="0" err="1">
                <a:latin typeface="Lucida Console" panose="020B0609040504020204" pitchFamily="49" charset="0"/>
              </a:rPr>
              <a:t>fieldName</a:t>
            </a:r>
            <a:r>
              <a:rPr lang="en-US" sz="2000" dirty="0">
                <a:latin typeface="Lucida Console" panose="020B0609040504020204" pitchFamily="49" charset="0"/>
              </a:rPr>
              <a:t>": "location",</a:t>
            </a:r>
          </a:p>
          <a:p>
            <a:r>
              <a:rPr lang="en-US" sz="2000" dirty="0">
                <a:latin typeface="Lucida Console" panose="020B0609040504020204" pitchFamily="49" charset="0"/>
              </a:rPr>
              <a:t>  </a:t>
            </a:r>
            <a:r>
              <a:rPr lang="en-US" sz="2000" dirty="0" smtClean="0">
                <a:latin typeface="Lucida Console" panose="020B0609040504020204" pitchFamily="49" charset="0"/>
              </a:rPr>
              <a:t>"</a:t>
            </a:r>
            <a:r>
              <a:rPr lang="en-US" sz="2000" dirty="0">
                <a:latin typeface="Lucida Console" panose="020B0609040504020204" pitchFamily="49" charset="0"/>
              </a:rPr>
              <a:t>interpolation": </a:t>
            </a:r>
            <a:r>
              <a:rPr lang="en-US" sz="2000" dirty="0" smtClean="0">
                <a:latin typeface="Lucida Console" panose="020B0609040504020204" pitchFamily="49" charset="0"/>
              </a:rPr>
              <a:t>"quadratic",</a:t>
            </a:r>
            <a:endParaRPr lang="en-US" sz="2000" dirty="0">
              <a:latin typeface="Lucida Console" panose="020B0609040504020204" pitchFamily="49" charset="0"/>
            </a:endParaRPr>
          </a:p>
          <a:p>
            <a:r>
              <a:rPr lang="en-US" sz="2000" dirty="0">
                <a:latin typeface="Lucida Console" panose="020B0609040504020204" pitchFamily="49" charset="0"/>
              </a:rPr>
              <a:t>  </a:t>
            </a:r>
            <a:r>
              <a:rPr lang="en-US" sz="2000" dirty="0" smtClean="0">
                <a:latin typeface="Lucida Console" panose="020B0609040504020204" pitchFamily="49" charset="0"/>
              </a:rPr>
              <a:t>  "</a:t>
            </a:r>
            <a:r>
              <a:rPr lang="en-US" sz="2000" dirty="0">
                <a:latin typeface="Lucida Console" panose="020B0609040504020204" pitchFamily="49" charset="0"/>
              </a:rPr>
              <a:t>distance": {</a:t>
            </a:r>
          </a:p>
          <a:p>
            <a:r>
              <a:rPr lang="en-US" sz="2000" dirty="0" smtClean="0">
                <a:latin typeface="Lucida Console" panose="020B0609040504020204" pitchFamily="49" charset="0"/>
              </a:rPr>
              <a:t>      </a:t>
            </a:r>
            <a:r>
              <a:rPr lang="en-US" sz="2000" dirty="0">
                <a:latin typeface="Lucida Console" panose="020B0609040504020204" pitchFamily="49" charset="0"/>
              </a:rPr>
              <a:t>"</a:t>
            </a:r>
            <a:r>
              <a:rPr lang="en-US" sz="2000" dirty="0" err="1">
                <a:latin typeface="Lucida Console" panose="020B0609040504020204" pitchFamily="49" charset="0"/>
              </a:rPr>
              <a:t>referencePointParameter</a:t>
            </a:r>
            <a:r>
              <a:rPr lang="en-US" sz="2000" dirty="0">
                <a:latin typeface="Lucida Console" panose="020B0609040504020204" pitchFamily="49" charset="0"/>
              </a:rPr>
              <a:t>": "</a:t>
            </a:r>
            <a:r>
              <a:rPr lang="en-US" sz="2000" dirty="0" err="1">
                <a:latin typeface="Lucida Console" panose="020B0609040504020204" pitchFamily="49" charset="0"/>
              </a:rPr>
              <a:t>loc</a:t>
            </a:r>
            <a:r>
              <a:rPr lang="en-US" sz="2000" dirty="0">
                <a:latin typeface="Lucida Console" panose="020B0609040504020204" pitchFamily="49" charset="0"/>
              </a:rPr>
              <a:t>",</a:t>
            </a:r>
          </a:p>
          <a:p>
            <a:r>
              <a:rPr lang="en-US" sz="2000" dirty="0" smtClean="0">
                <a:latin typeface="Lucida Console" panose="020B0609040504020204" pitchFamily="49" charset="0"/>
              </a:rPr>
              <a:t>      </a:t>
            </a:r>
            <a:r>
              <a:rPr lang="en-US" sz="2000" dirty="0">
                <a:latin typeface="Lucida Console" panose="020B0609040504020204" pitchFamily="49" charset="0"/>
              </a:rPr>
              <a:t>"</a:t>
            </a:r>
            <a:r>
              <a:rPr lang="en-US" sz="2000" dirty="0" err="1">
                <a:latin typeface="Lucida Console" panose="020B0609040504020204" pitchFamily="49" charset="0"/>
              </a:rPr>
              <a:t>boostingDistance</a:t>
            </a:r>
            <a:r>
              <a:rPr lang="en-US" sz="2000" dirty="0">
                <a:latin typeface="Lucida Console" panose="020B0609040504020204" pitchFamily="49" charset="0"/>
              </a:rPr>
              <a:t>": 50</a:t>
            </a:r>
          </a:p>
          <a:p>
            <a:r>
              <a:rPr lang="en-US" sz="2000" dirty="0" smtClean="0">
                <a:latin typeface="Lucida Console" panose="020B0609040504020204" pitchFamily="49" charset="0"/>
              </a:rPr>
              <a:t>  }</a:t>
            </a:r>
            <a:endParaRPr lang="en-US" sz="2000" dirty="0">
              <a:latin typeface="Lucida Console" panose="020B0609040504020204" pitchFamily="49" charset="0"/>
            </a:endParaRPr>
          </a:p>
          <a:p>
            <a:r>
              <a:rPr lang="en-US" sz="2000" dirty="0" smtClean="0">
                <a:latin typeface="Lucida Console" panose="020B0609040504020204" pitchFamily="49" charset="0"/>
              </a:rPr>
              <a:t>}</a:t>
            </a:r>
            <a:endParaRPr lang="en-US" sz="2000" dirty="0">
              <a:latin typeface="Lucida Console" panose="020B0609040504020204" pitchFamily="49" charset="0"/>
            </a:endParaRPr>
          </a:p>
        </p:txBody>
      </p:sp>
      <p:cxnSp>
        <p:nvCxnSpPr>
          <p:cNvPr id="6" name="Straight Connector 5"/>
          <p:cNvCxnSpPr/>
          <p:nvPr/>
        </p:nvCxnSpPr>
        <p:spPr>
          <a:xfrm>
            <a:off x="5837237" y="1516062"/>
            <a:ext cx="0" cy="5257800"/>
          </a:xfrm>
          <a:prstGeom prst="line">
            <a:avLst/>
          </a:prstGeom>
          <a:ln>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2948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API: Search with Scoring Profiles</a:t>
            </a:r>
            <a:endParaRPr lang="en-US" dirty="0"/>
          </a:p>
        </p:txBody>
      </p:sp>
      <p:sp>
        <p:nvSpPr>
          <p:cNvPr id="4" name="Text Placeholder 3"/>
          <p:cNvSpPr>
            <a:spLocks noGrp="1"/>
          </p:cNvSpPr>
          <p:nvPr>
            <p:ph type="body" sz="quarter" idx="10"/>
          </p:nvPr>
        </p:nvSpPr>
        <p:spPr>
          <a:xfrm>
            <a:off x="274638" y="1221157"/>
            <a:ext cx="11887199" cy="2492990"/>
          </a:xfrm>
        </p:spPr>
        <p:txBody>
          <a:bodyPr/>
          <a:lstStyle/>
          <a:p>
            <a:endParaRPr lang="en-US" sz="2000" dirty="0" smtClean="0">
              <a:solidFill>
                <a:schemeClr val="bg1">
                  <a:lumMod val="60000"/>
                  <a:lumOff val="40000"/>
                </a:schemeClr>
              </a:solidFill>
              <a:latin typeface="Lucida Console" panose="020B0609040504020204" pitchFamily="49" charset="0"/>
            </a:endParaRPr>
          </a:p>
          <a:p>
            <a:r>
              <a:rPr lang="en-US" sz="2000" dirty="0" smtClean="0">
                <a:solidFill>
                  <a:schemeClr val="bg1">
                    <a:lumMod val="60000"/>
                    <a:lumOff val="40000"/>
                  </a:schemeClr>
                </a:solidFill>
                <a:latin typeface="Lucida Console" panose="020B0609040504020204" pitchFamily="49" charset="0"/>
              </a:rPr>
              <a:t>Use a scoring profile:</a:t>
            </a:r>
            <a:endParaRPr lang="en-US" sz="2000" dirty="0">
              <a:solidFill>
                <a:schemeClr val="bg1">
                  <a:lumMod val="60000"/>
                  <a:lumOff val="40000"/>
                </a:schemeClr>
              </a:solidFill>
              <a:latin typeface="Lucida Console" panose="020B0609040504020204" pitchFamily="49" charset="0"/>
            </a:endParaRPr>
          </a:p>
          <a:p>
            <a:r>
              <a:rPr lang="en-US" sz="2000" dirty="0" smtClean="0">
                <a:latin typeface="Lucida Console" panose="020B0609040504020204" pitchFamily="49" charset="0"/>
              </a:rPr>
              <a:t>…/</a:t>
            </a:r>
            <a:r>
              <a:rPr lang="en-US" sz="2000" dirty="0" err="1" smtClean="0">
                <a:latin typeface="Lucida Console" panose="020B0609040504020204" pitchFamily="49" charset="0"/>
              </a:rPr>
              <a:t>docs?search</a:t>
            </a:r>
            <a:r>
              <a:rPr lang="en-US" sz="2000" dirty="0" smtClean="0">
                <a:latin typeface="Lucida Console" panose="020B0609040504020204" pitchFamily="49" charset="0"/>
              </a:rPr>
              <a:t>=</a:t>
            </a:r>
            <a:r>
              <a:rPr lang="en-US" sz="2000" dirty="0" err="1" smtClean="0">
                <a:latin typeface="Lucida Console" panose="020B0609040504020204" pitchFamily="49" charset="0"/>
              </a:rPr>
              <a:t>ridge?scoringProfile</a:t>
            </a:r>
            <a:r>
              <a:rPr lang="en-US" sz="2000" dirty="0" smtClean="0">
                <a:latin typeface="Lucida Console" panose="020B0609040504020204" pitchFamily="49" charset="0"/>
              </a:rPr>
              <a:t>=</a:t>
            </a:r>
            <a:r>
              <a:rPr lang="en-US" sz="2000" dirty="0" err="1" smtClean="0">
                <a:latin typeface="Lucida Console" panose="020B0609040504020204" pitchFamily="49" charset="0"/>
              </a:rPr>
              <a:t>myProfile</a:t>
            </a:r>
            <a:endParaRPr lang="en-US" sz="2000" dirty="0" smtClean="0">
              <a:latin typeface="Lucida Console" panose="020B0609040504020204" pitchFamily="49" charset="0"/>
            </a:endParaRPr>
          </a:p>
          <a:p>
            <a:endParaRPr lang="en-US" sz="2000" dirty="0">
              <a:latin typeface="Lucida Console" panose="020B0609040504020204" pitchFamily="49" charset="0"/>
            </a:endParaRPr>
          </a:p>
          <a:p>
            <a:r>
              <a:rPr lang="en-US" sz="2000" dirty="0">
                <a:solidFill>
                  <a:schemeClr val="bg1">
                    <a:lumMod val="60000"/>
                    <a:lumOff val="40000"/>
                  </a:schemeClr>
                </a:solidFill>
                <a:latin typeface="Lucida Console" panose="020B0609040504020204" pitchFamily="49" charset="0"/>
              </a:rPr>
              <a:t>Use a scoring </a:t>
            </a:r>
            <a:r>
              <a:rPr lang="en-US" sz="2000" dirty="0" smtClean="0">
                <a:solidFill>
                  <a:schemeClr val="bg1">
                    <a:lumMod val="60000"/>
                    <a:lumOff val="40000"/>
                  </a:schemeClr>
                </a:solidFill>
                <a:latin typeface="Lucida Console" panose="020B0609040504020204" pitchFamily="49" charset="0"/>
              </a:rPr>
              <a:t>profile that requires parameters:</a:t>
            </a:r>
            <a:endParaRPr lang="en-US" sz="2000" dirty="0">
              <a:solidFill>
                <a:schemeClr val="bg1">
                  <a:lumMod val="60000"/>
                  <a:lumOff val="40000"/>
                </a:schemeClr>
              </a:solidFill>
              <a:latin typeface="Lucida Console" panose="020B0609040504020204" pitchFamily="49" charset="0"/>
            </a:endParaRPr>
          </a:p>
          <a:p>
            <a:r>
              <a:rPr lang="en-US" sz="2000" dirty="0" smtClean="0">
                <a:latin typeface="Lucida Console" panose="020B0609040504020204" pitchFamily="49" charset="0"/>
              </a:rPr>
              <a:t>…/</a:t>
            </a:r>
            <a:r>
              <a:rPr lang="en-US" sz="2000" dirty="0" err="1" smtClean="0">
                <a:latin typeface="Lucida Console" panose="020B0609040504020204" pitchFamily="49" charset="0"/>
              </a:rPr>
              <a:t>docs?search</a:t>
            </a:r>
            <a:r>
              <a:rPr lang="en-US" sz="2000" dirty="0" smtClean="0">
                <a:latin typeface="Lucida Console" panose="020B0609040504020204" pitchFamily="49" charset="0"/>
              </a:rPr>
              <a:t>=</a:t>
            </a:r>
            <a:r>
              <a:rPr lang="en-US" sz="2000" dirty="0" err="1" smtClean="0">
                <a:latin typeface="Lucida Console" panose="020B0609040504020204" pitchFamily="49" charset="0"/>
              </a:rPr>
              <a:t>ridge&amp;scoringProfile</a:t>
            </a:r>
            <a:r>
              <a:rPr lang="en-US" sz="2000" dirty="0" smtClean="0">
                <a:latin typeface="Lucida Console" panose="020B0609040504020204" pitchFamily="49" charset="0"/>
              </a:rPr>
              <a:t>=</a:t>
            </a:r>
            <a:r>
              <a:rPr lang="en-US" sz="2000" dirty="0" err="1" smtClean="0">
                <a:latin typeface="Lucida Console" panose="020B0609040504020204" pitchFamily="49" charset="0"/>
              </a:rPr>
              <a:t>myProfile&amp;scoringParameter</a:t>
            </a:r>
            <a:r>
              <a:rPr lang="en-US" sz="2000" dirty="0" smtClean="0">
                <a:latin typeface="Lucida Console" panose="020B0609040504020204" pitchFamily="49" charset="0"/>
              </a:rPr>
              <a:t>=loc:47.2,-122</a:t>
            </a:r>
            <a:endParaRPr lang="en-US" sz="2000" dirty="0">
              <a:latin typeface="Lucida Console" panose="020B0609040504020204" pitchFamily="49" charset="0"/>
            </a:endParaRPr>
          </a:p>
          <a:p>
            <a:endParaRPr lang="en-US" sz="2000" dirty="0">
              <a:latin typeface="Lucida Console" panose="020B0609040504020204" pitchFamily="49" charset="0"/>
            </a:endParaRPr>
          </a:p>
        </p:txBody>
      </p:sp>
    </p:spTree>
    <p:extLst>
      <p:ext uri="{BB962C8B-B14F-4D97-AF65-F5344CB8AC3E}">
        <p14:creationId xmlns:p14="http://schemas.microsoft.com/office/powerpoint/2010/main" val="3054967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 name="TextBox 2"/>
          <p:cNvSpPr txBox="1"/>
          <p:nvPr/>
        </p:nvSpPr>
        <p:spPr>
          <a:xfrm>
            <a:off x="-1" y="2850931"/>
            <a:ext cx="12436475" cy="1292662"/>
          </a:xfrm>
          <a:prstGeom prst="rect">
            <a:avLst/>
          </a:prstGeom>
          <a:noFill/>
        </p:spPr>
        <p:txBody>
          <a:bodyPr wrap="square" lIns="182880" tIns="146304" rIns="182880" bIns="146304" rtlCol="0">
            <a:spAutoFit/>
          </a:bodyPr>
          <a:lstStyle/>
          <a:p>
            <a:pPr>
              <a:lnSpc>
                <a:spcPct val="90000"/>
              </a:lnSpc>
              <a:spcAft>
                <a:spcPts val="600"/>
              </a:spcAft>
            </a:pPr>
            <a:r>
              <a:rPr lang="en-US" sz="7200" dirty="0" smtClean="0">
                <a:gradFill>
                  <a:gsLst>
                    <a:gs pos="2917">
                      <a:srgbClr val="FFFFFF"/>
                    </a:gs>
                    <a:gs pos="30000">
                      <a:srgbClr val="FFFFFF"/>
                    </a:gs>
                  </a:gsLst>
                  <a:lin ang="5400000" scaled="0"/>
                </a:gradFill>
                <a:latin typeface="Segoe UI Light"/>
              </a:rPr>
              <a:t>Provisioning and Scaling</a:t>
            </a:r>
          </a:p>
        </p:txBody>
      </p:sp>
    </p:spTree>
    <p:extLst>
      <p:ext uri="{BB962C8B-B14F-4D97-AF65-F5344CB8AC3E}">
        <p14:creationId xmlns:p14="http://schemas.microsoft.com/office/powerpoint/2010/main" val="3991799828"/>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you need to find something…</a:t>
            </a:r>
            <a:endParaRPr lang="en-US" dirty="0"/>
          </a:p>
        </p:txBody>
      </p:sp>
      <p:pic>
        <p:nvPicPr>
          <p:cNvPr id="3" name="Picture 2"/>
          <p:cNvPicPr>
            <a:picLocks noChangeAspect="1"/>
          </p:cNvPicPr>
          <p:nvPr/>
        </p:nvPicPr>
        <p:blipFill>
          <a:blip r:embed="rId2"/>
          <a:stretch>
            <a:fillRect/>
          </a:stretch>
        </p:blipFill>
        <p:spPr>
          <a:xfrm>
            <a:off x="122238" y="1439862"/>
            <a:ext cx="4213702" cy="3581400"/>
          </a:xfrm>
          <a:prstGeom prst="rect">
            <a:avLst/>
          </a:prstGeom>
        </p:spPr>
      </p:pic>
      <p:pic>
        <p:nvPicPr>
          <p:cNvPr id="4" name="Picture 3"/>
          <p:cNvPicPr>
            <a:picLocks noChangeAspect="1"/>
          </p:cNvPicPr>
          <p:nvPr/>
        </p:nvPicPr>
        <p:blipFill>
          <a:blip r:embed="rId3"/>
          <a:stretch>
            <a:fillRect/>
          </a:stretch>
        </p:blipFill>
        <p:spPr>
          <a:xfrm>
            <a:off x="579437" y="2125662"/>
            <a:ext cx="4213702" cy="35814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60431" y="1439862"/>
            <a:ext cx="2272010" cy="4039129"/>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17019" y="1440162"/>
            <a:ext cx="2272010" cy="4039130"/>
          </a:xfrm>
          <a:prstGeom prst="rect">
            <a:avLst/>
          </a:prstGeom>
        </p:spPr>
      </p:pic>
      <p:sp>
        <p:nvSpPr>
          <p:cNvPr id="8" name="TextBox 7"/>
          <p:cNvSpPr txBox="1"/>
          <p:nvPr/>
        </p:nvSpPr>
        <p:spPr>
          <a:xfrm>
            <a:off x="1417637" y="6305943"/>
            <a:ext cx="2918303"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smtClean="0">
                <a:gradFill>
                  <a:gsLst>
                    <a:gs pos="2917">
                      <a:srgbClr val="FFFFFF"/>
                    </a:gs>
                    <a:gs pos="30000">
                      <a:srgbClr val="FFFFFF"/>
                    </a:gs>
                  </a:gsLst>
                  <a:lin ang="5400000" scaled="0"/>
                </a:gradFill>
              </a:rPr>
              <a:t>Search the Web</a:t>
            </a:r>
          </a:p>
        </p:txBody>
      </p:sp>
      <p:sp>
        <p:nvSpPr>
          <p:cNvPr id="9" name="TextBox 8"/>
          <p:cNvSpPr txBox="1"/>
          <p:nvPr/>
        </p:nvSpPr>
        <p:spPr>
          <a:xfrm>
            <a:off x="7989964" y="6305943"/>
            <a:ext cx="2918303"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smtClean="0">
                <a:gradFill>
                  <a:gsLst>
                    <a:gs pos="2917">
                      <a:srgbClr val="FFFFFF"/>
                    </a:gs>
                    <a:gs pos="30000">
                      <a:srgbClr val="FFFFFF"/>
                    </a:gs>
                  </a:gsLst>
                  <a:lin ang="5400000" scaled="0"/>
                </a:gradFill>
              </a:rPr>
              <a:t>Search in an App</a:t>
            </a:r>
          </a:p>
        </p:txBody>
      </p:sp>
      <p:pic>
        <p:nvPicPr>
          <p:cNvPr id="10" name="Picture 9"/>
          <p:cNvPicPr>
            <a:picLocks noChangeAspect="1"/>
          </p:cNvPicPr>
          <p:nvPr/>
        </p:nvPicPr>
        <p:blipFill rotWithShape="1">
          <a:blip r:embed="rId6"/>
          <a:srcRect t="3471"/>
          <a:stretch/>
        </p:blipFill>
        <p:spPr>
          <a:xfrm>
            <a:off x="5913437" y="1980891"/>
            <a:ext cx="5828307" cy="3316196"/>
          </a:xfrm>
          <a:prstGeom prst="rect">
            <a:avLst/>
          </a:prstGeom>
        </p:spPr>
      </p:pic>
      <p:pic>
        <p:nvPicPr>
          <p:cNvPr id="7" name="Picture 6"/>
          <p:cNvPicPr>
            <a:picLocks noChangeAspect="1"/>
          </p:cNvPicPr>
          <p:nvPr/>
        </p:nvPicPr>
        <p:blipFill>
          <a:blip r:embed="rId7"/>
          <a:stretch>
            <a:fillRect/>
          </a:stretch>
        </p:blipFill>
        <p:spPr>
          <a:xfrm>
            <a:off x="6253676" y="2521620"/>
            <a:ext cx="5918838" cy="3316196"/>
          </a:xfrm>
          <a:prstGeom prst="rect">
            <a:avLst/>
          </a:prstGeom>
        </p:spPr>
      </p:pic>
    </p:spTree>
    <p:extLst>
      <p:ext uri="{BB962C8B-B14F-4D97-AF65-F5344CB8AC3E}">
        <p14:creationId xmlns:p14="http://schemas.microsoft.com/office/powerpoint/2010/main" val="7869560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75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25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25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25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25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cTn>
                              </p:par>
                            </p:childTnLst>
                          </p:cTn>
                        </p:par>
                        <p:par>
                          <p:cTn id="36" fill="hold">
                            <p:stCondLst>
                              <p:cond delay="250"/>
                            </p:stCondLst>
                            <p:childTnLst>
                              <p:par>
                                <p:cTn id="37" presetID="10" presetClass="entr" presetSubtype="0" fill="hold" grpId="0" nodeType="after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2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Public Preview Options</a:t>
            </a:r>
            <a:endParaRPr lang="en-US" dirty="0"/>
          </a:p>
        </p:txBody>
      </p:sp>
      <p:sp>
        <p:nvSpPr>
          <p:cNvPr id="3" name="Text Placeholder 2"/>
          <p:cNvSpPr>
            <a:spLocks noGrp="1"/>
          </p:cNvSpPr>
          <p:nvPr>
            <p:ph type="body" sz="quarter" idx="4294967295"/>
          </p:nvPr>
        </p:nvSpPr>
        <p:spPr>
          <a:xfrm>
            <a:off x="274638" y="1191601"/>
            <a:ext cx="11204575" cy="4056495"/>
          </a:xfrm>
        </p:spPr>
        <p:txBody>
          <a:bodyPr/>
          <a:lstStyle/>
          <a:p>
            <a:pPr marL="0" indent="0">
              <a:buNone/>
            </a:pPr>
            <a:r>
              <a:rPr lang="en-US" dirty="0"/>
              <a:t>4 regions</a:t>
            </a:r>
          </a:p>
          <a:p>
            <a:pPr>
              <a:buFont typeface="Wingdings" panose="05000000000000000000" pitchFamily="2" charset="2"/>
              <a:buChar char="§"/>
            </a:pPr>
            <a:r>
              <a:rPr lang="en-US" sz="2800" dirty="0"/>
              <a:t>West US, East US, North Europe, Southeast </a:t>
            </a:r>
            <a:r>
              <a:rPr lang="en-US" sz="2800" dirty="0" smtClean="0"/>
              <a:t>Asia</a:t>
            </a:r>
          </a:p>
          <a:p>
            <a:pPr>
              <a:buFont typeface="Wingdings" panose="05000000000000000000" pitchFamily="2" charset="2"/>
              <a:buChar char="§"/>
            </a:pPr>
            <a:r>
              <a:rPr lang="en-US" sz="2800" dirty="0" smtClean="0"/>
              <a:t>More regions coming soon</a:t>
            </a:r>
            <a:endParaRPr lang="en-US" sz="2800" dirty="0"/>
          </a:p>
          <a:p>
            <a:pPr marL="0" indent="0">
              <a:buNone/>
            </a:pPr>
            <a:endParaRPr lang="en-US" sz="2000" dirty="0">
              <a:latin typeface="+mn-lt"/>
            </a:endParaRPr>
          </a:p>
          <a:p>
            <a:pPr>
              <a:buFont typeface="Wingdings" panose="05000000000000000000" pitchFamily="2" charset="2"/>
              <a:buChar char="§"/>
            </a:pPr>
            <a:endParaRPr lang="en-US" sz="2000" dirty="0">
              <a:latin typeface="+mn-lt"/>
            </a:endParaRPr>
          </a:p>
          <a:p>
            <a:pPr>
              <a:buFont typeface="Wingdings" panose="05000000000000000000" pitchFamily="2" charset="2"/>
              <a:buChar char="§"/>
            </a:pPr>
            <a:endParaRPr lang="en-US" sz="2000" dirty="0">
              <a:latin typeface="+mn-lt"/>
            </a:endParaRPr>
          </a:p>
          <a:p>
            <a:pPr>
              <a:buFont typeface="Wingdings" panose="05000000000000000000" pitchFamily="2" charset="2"/>
              <a:buChar char="§"/>
            </a:pPr>
            <a:endParaRPr lang="en-US" sz="2000" dirty="0">
              <a:latin typeface="+mn-lt"/>
            </a:endParaRPr>
          </a:p>
          <a:p>
            <a:pPr>
              <a:buFont typeface="Wingdings" panose="05000000000000000000" pitchFamily="2" charset="2"/>
              <a:buChar char="§"/>
            </a:pPr>
            <a:endParaRPr lang="en-US" sz="2000" dirty="0">
              <a:latin typeface="+mn-lt"/>
            </a:endParaRPr>
          </a:p>
          <a:p>
            <a:pPr>
              <a:buFont typeface="Wingdings" panose="05000000000000000000" pitchFamily="2" charset="2"/>
              <a:buChar char="§"/>
            </a:pPr>
            <a:endParaRPr lang="en-US" sz="2000" dirty="0">
              <a:latin typeface="+mn-lt"/>
            </a:endParaRPr>
          </a:p>
          <a:p>
            <a:pPr marL="0" indent="0">
              <a:buNone/>
            </a:pPr>
            <a:endParaRPr lang="en-US" sz="2000" dirty="0" smtClean="0">
              <a:latin typeface="+mn-lt"/>
            </a:endParaRPr>
          </a:p>
        </p:txBody>
      </p:sp>
      <p:cxnSp>
        <p:nvCxnSpPr>
          <p:cNvPr id="22" name="Straight Arrow Connector 21"/>
          <p:cNvCxnSpPr/>
          <p:nvPr/>
        </p:nvCxnSpPr>
        <p:spPr>
          <a:xfrm flipV="1">
            <a:off x="1570037" y="3116262"/>
            <a:ext cx="0" cy="3124200"/>
          </a:xfrm>
          <a:prstGeom prst="straightConnector1">
            <a:avLst/>
          </a:prstGeom>
          <a:ln w="254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V="1">
            <a:off x="1570037" y="6240462"/>
            <a:ext cx="3911942" cy="1"/>
          </a:xfrm>
          <a:prstGeom prst="straightConnector1">
            <a:avLst/>
          </a:prstGeom>
          <a:ln w="25400">
            <a:headEnd w="lg" len="med"/>
            <a:tailEnd type="triangle" w="lg" len="med"/>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1712393" y="5238778"/>
            <a:ext cx="857250" cy="8572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6" name="Rectangle 25"/>
          <p:cNvSpPr/>
          <p:nvPr/>
        </p:nvSpPr>
        <p:spPr>
          <a:xfrm>
            <a:off x="2579174" y="5238778"/>
            <a:ext cx="857250" cy="85725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7" name="Rectangle 26"/>
          <p:cNvSpPr/>
          <p:nvPr/>
        </p:nvSpPr>
        <p:spPr>
          <a:xfrm>
            <a:off x="2579174" y="4375743"/>
            <a:ext cx="857250" cy="85725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8" name="Rectangle 27"/>
          <p:cNvSpPr/>
          <p:nvPr/>
        </p:nvSpPr>
        <p:spPr>
          <a:xfrm>
            <a:off x="1712393" y="4375743"/>
            <a:ext cx="857250" cy="85725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9" name="Rectangle 28"/>
          <p:cNvSpPr/>
          <p:nvPr/>
        </p:nvSpPr>
        <p:spPr>
          <a:xfrm>
            <a:off x="3445955" y="5238778"/>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0" name="Rectangle 29"/>
          <p:cNvSpPr/>
          <p:nvPr/>
        </p:nvSpPr>
        <p:spPr>
          <a:xfrm>
            <a:off x="3445955" y="4375743"/>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1" name="Rectangle 30"/>
          <p:cNvSpPr/>
          <p:nvPr/>
        </p:nvSpPr>
        <p:spPr>
          <a:xfrm>
            <a:off x="4312736" y="5238778"/>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2" name="Rectangle 31"/>
          <p:cNvSpPr/>
          <p:nvPr/>
        </p:nvSpPr>
        <p:spPr>
          <a:xfrm>
            <a:off x="4312736" y="4375743"/>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3" name="Rectangle 32"/>
          <p:cNvSpPr/>
          <p:nvPr/>
        </p:nvSpPr>
        <p:spPr>
          <a:xfrm>
            <a:off x="2579174" y="3506884"/>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4" name="Rectangle 33"/>
          <p:cNvSpPr/>
          <p:nvPr/>
        </p:nvSpPr>
        <p:spPr>
          <a:xfrm>
            <a:off x="1712393" y="3506884"/>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5" name="Rectangle 34"/>
          <p:cNvSpPr/>
          <p:nvPr/>
        </p:nvSpPr>
        <p:spPr>
          <a:xfrm>
            <a:off x="3445955" y="3506884"/>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6" name="Rectangle 35"/>
          <p:cNvSpPr/>
          <p:nvPr/>
        </p:nvSpPr>
        <p:spPr>
          <a:xfrm>
            <a:off x="4312736" y="3506884"/>
            <a:ext cx="857250" cy="8572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7" name="TextBox 36"/>
          <p:cNvSpPr txBox="1"/>
          <p:nvPr/>
        </p:nvSpPr>
        <p:spPr>
          <a:xfrm>
            <a:off x="1570036" y="6240461"/>
            <a:ext cx="4054360" cy="646331"/>
          </a:xfrm>
          <a:prstGeom prst="rect">
            <a:avLst/>
          </a:prstGeom>
          <a:noFill/>
        </p:spPr>
        <p:txBody>
          <a:bodyPr wrap="square" rtlCol="0">
            <a:spAutoFit/>
          </a:bodyPr>
          <a:lstStyle/>
          <a:p>
            <a:pPr algn="ctr"/>
            <a:r>
              <a:rPr lang="en-US" dirty="0" smtClean="0">
                <a:solidFill>
                  <a:srgbClr val="FFFFFF"/>
                </a:solidFill>
                <a:latin typeface="Segoe UI Light" panose="020B0502040204020203" pitchFamily="34" charset="0"/>
                <a:cs typeface="Segoe UI Light" panose="020B0502040204020203" pitchFamily="34" charset="0"/>
              </a:rPr>
              <a:t>Partitions</a:t>
            </a:r>
          </a:p>
          <a:p>
            <a:pPr algn="ctr"/>
            <a:r>
              <a:rPr lang="en-US" dirty="0" smtClean="0">
                <a:solidFill>
                  <a:srgbClr val="FFFFFF"/>
                </a:solidFill>
                <a:latin typeface="Segoe UI Light" panose="020B0502040204020203" pitchFamily="34" charset="0"/>
                <a:cs typeface="Segoe UI Light" panose="020B0502040204020203" pitchFamily="34" charset="0"/>
              </a:rPr>
              <a:t>(more documents, more storage)</a:t>
            </a:r>
            <a:endParaRPr lang="en-US" dirty="0">
              <a:solidFill>
                <a:srgbClr val="FFFFFF"/>
              </a:solidFill>
              <a:latin typeface="Segoe UI Light" panose="020B0502040204020203" pitchFamily="34" charset="0"/>
              <a:cs typeface="Segoe UI Light" panose="020B0502040204020203" pitchFamily="34" charset="0"/>
            </a:endParaRPr>
          </a:p>
        </p:txBody>
      </p:sp>
      <p:sp>
        <p:nvSpPr>
          <p:cNvPr id="38" name="TextBox 37"/>
          <p:cNvSpPr txBox="1"/>
          <p:nvPr/>
        </p:nvSpPr>
        <p:spPr>
          <a:xfrm rot="16200000">
            <a:off x="-209154" y="4296575"/>
            <a:ext cx="2769698" cy="646331"/>
          </a:xfrm>
          <a:prstGeom prst="rect">
            <a:avLst/>
          </a:prstGeom>
          <a:noFill/>
        </p:spPr>
        <p:txBody>
          <a:bodyPr wrap="square" rtlCol="0">
            <a:spAutoFit/>
          </a:bodyPr>
          <a:lstStyle/>
          <a:p>
            <a:pPr algn="ctr"/>
            <a:r>
              <a:rPr lang="en-US" dirty="0" smtClean="0">
                <a:solidFill>
                  <a:srgbClr val="FFFFFF"/>
                </a:solidFill>
                <a:latin typeface="Segoe UI Light" panose="020B0502040204020203" pitchFamily="34" charset="0"/>
                <a:cs typeface="Segoe UI Light" panose="020B0502040204020203" pitchFamily="34" charset="0"/>
              </a:rPr>
              <a:t>Replicas</a:t>
            </a:r>
            <a:br>
              <a:rPr lang="en-US" dirty="0" smtClean="0">
                <a:solidFill>
                  <a:srgbClr val="FFFFFF"/>
                </a:solidFill>
                <a:latin typeface="Segoe UI Light" panose="020B0502040204020203" pitchFamily="34" charset="0"/>
                <a:cs typeface="Segoe UI Light" panose="020B0502040204020203" pitchFamily="34" charset="0"/>
              </a:rPr>
            </a:br>
            <a:r>
              <a:rPr lang="en-US" dirty="0" smtClean="0">
                <a:solidFill>
                  <a:srgbClr val="FFFFFF"/>
                </a:solidFill>
                <a:latin typeface="Segoe UI Light" panose="020B0502040204020203" pitchFamily="34" charset="0"/>
                <a:cs typeface="Segoe UI Light" panose="020B0502040204020203" pitchFamily="34" charset="0"/>
              </a:rPr>
              <a:t>(more queries, more HA)</a:t>
            </a:r>
            <a:endParaRPr lang="en-US" dirty="0">
              <a:solidFill>
                <a:srgbClr val="FFFFFF"/>
              </a:solidFill>
              <a:latin typeface="Segoe UI Light" panose="020B0502040204020203" pitchFamily="34" charset="0"/>
              <a:cs typeface="Segoe UI Light" panose="020B0502040204020203" pitchFamily="34" charset="0"/>
            </a:endParaRPr>
          </a:p>
        </p:txBody>
      </p:sp>
      <p:graphicFrame>
        <p:nvGraphicFramePr>
          <p:cNvPr id="39" name="Table 38"/>
          <p:cNvGraphicFramePr>
            <a:graphicFrameLocks noGrp="1"/>
          </p:cNvGraphicFramePr>
          <p:nvPr>
            <p:extLst/>
          </p:nvPr>
        </p:nvGraphicFramePr>
        <p:xfrm>
          <a:off x="6599237" y="3511302"/>
          <a:ext cx="5733792" cy="1776566"/>
        </p:xfrm>
        <a:graphic>
          <a:graphicData uri="http://schemas.openxmlformats.org/drawingml/2006/table">
            <a:tbl>
              <a:tblPr firstRow="1" bandRow="1">
                <a:tableStyleId>{5C22544A-7EE6-4342-B048-85BDC9FD1C3A}</a:tableStyleId>
              </a:tblPr>
              <a:tblGrid>
                <a:gridCol w="1488270">
                  <a:extLst>
                    <a:ext uri="{9D8B030D-6E8A-4147-A177-3AD203B41FA5}">
                      <a16:colId xmlns:a16="http://schemas.microsoft.com/office/drawing/2014/main" val="20000"/>
                    </a:ext>
                  </a:extLst>
                </a:gridCol>
                <a:gridCol w="1951551">
                  <a:extLst>
                    <a:ext uri="{9D8B030D-6E8A-4147-A177-3AD203B41FA5}">
                      <a16:colId xmlns:a16="http://schemas.microsoft.com/office/drawing/2014/main" val="20001"/>
                    </a:ext>
                  </a:extLst>
                </a:gridCol>
                <a:gridCol w="767545">
                  <a:extLst>
                    <a:ext uri="{9D8B030D-6E8A-4147-A177-3AD203B41FA5}">
                      <a16:colId xmlns:a16="http://schemas.microsoft.com/office/drawing/2014/main" val="20002"/>
                    </a:ext>
                  </a:extLst>
                </a:gridCol>
                <a:gridCol w="1526426">
                  <a:extLst>
                    <a:ext uri="{9D8B030D-6E8A-4147-A177-3AD203B41FA5}">
                      <a16:colId xmlns:a16="http://schemas.microsoft.com/office/drawing/2014/main" val="20003"/>
                    </a:ext>
                  </a:extLst>
                </a:gridCol>
              </a:tblGrid>
              <a:tr h="463354">
                <a:tc>
                  <a:txBody>
                    <a:bodyPr/>
                    <a:lstStyle/>
                    <a:p>
                      <a:r>
                        <a:rPr lang="en-US" sz="1800" dirty="0" smtClean="0"/>
                        <a:t>SKU</a:t>
                      </a:r>
                      <a:endParaRPr lang="en-US" sz="1800" dirty="0"/>
                    </a:p>
                  </a:txBody>
                  <a:tcPr marL="93260" marR="93260" marT="46630" marB="46630"/>
                </a:tc>
                <a:tc>
                  <a:txBody>
                    <a:bodyPr/>
                    <a:lstStyle/>
                    <a:p>
                      <a:r>
                        <a:rPr lang="en-US" sz="1800" dirty="0" smtClean="0"/>
                        <a:t>Price</a:t>
                      </a:r>
                      <a:r>
                        <a:rPr lang="en-US" sz="1800" baseline="0" dirty="0" smtClean="0"/>
                        <a:t> per search unit/month*</a:t>
                      </a:r>
                      <a:endParaRPr lang="en-US" sz="1800" dirty="0"/>
                    </a:p>
                  </a:txBody>
                  <a:tcPr marL="93260" marR="93260" marT="46630" marB="46630"/>
                </a:tc>
                <a:tc>
                  <a:txBody>
                    <a:bodyPr/>
                    <a:lstStyle/>
                    <a:p>
                      <a:r>
                        <a:rPr lang="en-US" sz="1800" dirty="0" smtClean="0"/>
                        <a:t>Docs</a:t>
                      </a:r>
                      <a:endParaRPr lang="en-US" sz="1800" dirty="0"/>
                    </a:p>
                  </a:txBody>
                  <a:tcPr marL="93260" marR="93260" marT="46630" marB="46630"/>
                </a:tc>
                <a:tc>
                  <a:txBody>
                    <a:bodyPr/>
                    <a:lstStyle/>
                    <a:p>
                      <a:r>
                        <a:rPr lang="en-US" sz="1800" dirty="0" smtClean="0"/>
                        <a:t>Queries/sec</a:t>
                      </a:r>
                      <a:endParaRPr lang="en-US" sz="1800" dirty="0"/>
                    </a:p>
                  </a:txBody>
                  <a:tcPr marL="93260" marR="93260" marT="46630" marB="46630"/>
                </a:tc>
                <a:extLst>
                  <a:ext uri="{0D108BD9-81ED-4DB2-BD59-A6C34878D82A}">
                    <a16:rowId xmlns:a16="http://schemas.microsoft.com/office/drawing/2014/main" val="10000"/>
                  </a:ext>
                </a:extLst>
              </a:tr>
              <a:tr h="378222">
                <a:tc>
                  <a:txBody>
                    <a:bodyPr/>
                    <a:lstStyle/>
                    <a:p>
                      <a:r>
                        <a:rPr lang="en-US" sz="1800" dirty="0" smtClean="0"/>
                        <a:t>Free</a:t>
                      </a:r>
                      <a:endParaRPr lang="en-US" sz="1800" dirty="0"/>
                    </a:p>
                  </a:txBody>
                  <a:tcPr marL="93260" marR="93260" marT="46630" marB="46630"/>
                </a:tc>
                <a:tc>
                  <a:txBody>
                    <a:bodyPr/>
                    <a:lstStyle/>
                    <a:p>
                      <a:r>
                        <a:rPr lang="en-US" sz="1800" dirty="0" smtClean="0"/>
                        <a:t>-</a:t>
                      </a:r>
                      <a:endParaRPr lang="en-US" sz="1800" dirty="0"/>
                    </a:p>
                  </a:txBody>
                  <a:tcPr marL="93260" marR="93260" marT="46630" marB="46630"/>
                </a:tc>
                <a:tc>
                  <a:txBody>
                    <a:bodyPr/>
                    <a:lstStyle/>
                    <a:p>
                      <a:r>
                        <a:rPr lang="en-US" sz="1800" dirty="0" smtClean="0"/>
                        <a:t>10K</a:t>
                      </a:r>
                      <a:endParaRPr lang="en-US" sz="1800" dirty="0"/>
                    </a:p>
                  </a:txBody>
                  <a:tcPr marL="93260" marR="93260" marT="46630" marB="46630"/>
                </a:tc>
                <a:tc>
                  <a:txBody>
                    <a:bodyPr/>
                    <a:lstStyle/>
                    <a:p>
                      <a:r>
                        <a:rPr lang="en-US" sz="1800" dirty="0" smtClean="0"/>
                        <a:t>-</a:t>
                      </a:r>
                      <a:endParaRPr lang="en-US" sz="1800" dirty="0"/>
                    </a:p>
                  </a:txBody>
                  <a:tcPr marL="93260" marR="93260" marT="46630" marB="46630"/>
                </a:tc>
                <a:extLst>
                  <a:ext uri="{0D108BD9-81ED-4DB2-BD59-A6C34878D82A}">
                    <a16:rowId xmlns:a16="http://schemas.microsoft.com/office/drawing/2014/main" val="10001"/>
                  </a:ext>
                </a:extLst>
              </a:tr>
              <a:tr h="378222">
                <a:tc>
                  <a:txBody>
                    <a:bodyPr/>
                    <a:lstStyle/>
                    <a:p>
                      <a:r>
                        <a:rPr lang="en-US" sz="1800" dirty="0" smtClean="0"/>
                        <a:t>Standard</a:t>
                      </a:r>
                      <a:endParaRPr lang="en-US" sz="1800" dirty="0"/>
                    </a:p>
                  </a:txBody>
                  <a:tcPr marL="93260" marR="93260" marT="46630" marB="46630"/>
                </a:tc>
                <a:tc>
                  <a:txBody>
                    <a:bodyPr/>
                    <a:lstStyle/>
                    <a:p>
                      <a:r>
                        <a:rPr lang="en-US" sz="1800" dirty="0" smtClean="0"/>
                        <a:t>~$125</a:t>
                      </a:r>
                      <a:r>
                        <a:rPr lang="en-US" sz="1800" baseline="0" dirty="0" smtClean="0"/>
                        <a:t> (~</a:t>
                      </a:r>
                      <a:r>
                        <a:rPr lang="en-US" sz="1800" dirty="0" smtClean="0"/>
                        <a:t>€ 94)</a:t>
                      </a:r>
                      <a:endParaRPr lang="en-US" sz="1800" dirty="0"/>
                    </a:p>
                  </a:txBody>
                  <a:tcPr marL="93260" marR="93260" marT="46630" marB="46630"/>
                </a:tc>
                <a:tc>
                  <a:txBody>
                    <a:bodyPr/>
                    <a:lstStyle/>
                    <a:p>
                      <a:r>
                        <a:rPr lang="en-US" sz="1800" dirty="0" smtClean="0"/>
                        <a:t>15M</a:t>
                      </a:r>
                      <a:endParaRPr lang="en-US" sz="1800" dirty="0"/>
                    </a:p>
                  </a:txBody>
                  <a:tcPr marL="93260" marR="93260" marT="46630" marB="46630"/>
                </a:tc>
                <a:tc>
                  <a:txBody>
                    <a:bodyPr/>
                    <a:lstStyle/>
                    <a:p>
                      <a:r>
                        <a:rPr lang="en-US" sz="1800" dirty="0" smtClean="0"/>
                        <a:t>~15</a:t>
                      </a:r>
                      <a:endParaRPr lang="en-US" sz="1800" dirty="0"/>
                    </a:p>
                  </a:txBody>
                  <a:tcPr marL="93260" marR="93260" marT="46630" marB="46630"/>
                </a:tc>
                <a:extLst>
                  <a:ext uri="{0D108BD9-81ED-4DB2-BD59-A6C34878D82A}">
                    <a16:rowId xmlns:a16="http://schemas.microsoft.com/office/drawing/2014/main" val="10002"/>
                  </a:ext>
                </a:extLst>
              </a:tr>
              <a:tr h="378222">
                <a:tc>
                  <a:txBody>
                    <a:bodyPr/>
                    <a:lstStyle/>
                    <a:p>
                      <a:r>
                        <a:rPr lang="en-US" sz="1800" dirty="0" smtClean="0"/>
                        <a:t>“Contact</a:t>
                      </a:r>
                      <a:r>
                        <a:rPr lang="en-US" sz="1800" baseline="0" dirty="0" smtClean="0"/>
                        <a:t> us”</a:t>
                      </a:r>
                      <a:endParaRPr lang="en-US" sz="1800" dirty="0"/>
                    </a:p>
                  </a:txBody>
                  <a:tcPr marL="93260" marR="93260" marT="46630" marB="46630"/>
                </a:tc>
                <a:tc>
                  <a:txBody>
                    <a:bodyPr/>
                    <a:lstStyle/>
                    <a:p>
                      <a:r>
                        <a:rPr lang="en-US" sz="1800" dirty="0" smtClean="0"/>
                        <a:t>~$500 (~€ 376)</a:t>
                      </a:r>
                      <a:endParaRPr lang="en-US" sz="1800" dirty="0"/>
                    </a:p>
                  </a:txBody>
                  <a:tcPr marL="93260" marR="93260" marT="46630" marB="46630"/>
                </a:tc>
                <a:tc>
                  <a:txBody>
                    <a:bodyPr/>
                    <a:lstStyle/>
                    <a:p>
                      <a:r>
                        <a:rPr lang="en-US" sz="1800" dirty="0" smtClean="0"/>
                        <a:t>60M</a:t>
                      </a:r>
                      <a:endParaRPr lang="en-US" sz="1800" dirty="0"/>
                    </a:p>
                  </a:txBody>
                  <a:tcPr marL="93260" marR="93260" marT="46630" marB="46630"/>
                </a:tc>
                <a:tc>
                  <a:txBody>
                    <a:bodyPr/>
                    <a:lstStyle/>
                    <a:p>
                      <a:r>
                        <a:rPr lang="en-US" sz="1800" dirty="0" smtClean="0"/>
                        <a:t>~50</a:t>
                      </a:r>
                      <a:endParaRPr lang="en-US" sz="1800" dirty="0"/>
                    </a:p>
                  </a:txBody>
                  <a:tcPr marL="93260" marR="93260" marT="46630" marB="46630"/>
                </a:tc>
                <a:extLst>
                  <a:ext uri="{0D108BD9-81ED-4DB2-BD59-A6C34878D82A}">
                    <a16:rowId xmlns:a16="http://schemas.microsoft.com/office/drawing/2014/main" val="10003"/>
                  </a:ext>
                </a:extLst>
              </a:tr>
            </a:tbl>
          </a:graphicData>
        </a:graphic>
      </p:graphicFrame>
      <p:sp>
        <p:nvSpPr>
          <p:cNvPr id="5" name="Rectangle 4"/>
          <p:cNvSpPr/>
          <p:nvPr/>
        </p:nvSpPr>
        <p:spPr>
          <a:xfrm>
            <a:off x="6633532" y="5437708"/>
            <a:ext cx="5449315" cy="1292662"/>
          </a:xfrm>
          <a:prstGeom prst="rect">
            <a:avLst/>
          </a:prstGeom>
        </p:spPr>
        <p:txBody>
          <a:bodyPr wrap="square">
            <a:spAutoFit/>
          </a:bodyPr>
          <a:lstStyle/>
          <a:p>
            <a:r>
              <a:rPr lang="en-US" sz="2400" dirty="0">
                <a:solidFill>
                  <a:srgbClr val="FFFFFF"/>
                </a:solidFill>
              </a:rPr>
              <a:t>We’re still fine-tuning the limits above</a:t>
            </a:r>
          </a:p>
          <a:p>
            <a:endParaRPr lang="en-US" dirty="0">
              <a:solidFill>
                <a:srgbClr val="FFFFFF"/>
              </a:solidFill>
            </a:endParaRPr>
          </a:p>
          <a:p>
            <a:r>
              <a:rPr lang="en-US" dirty="0">
                <a:solidFill>
                  <a:srgbClr val="FFFFFF"/>
                </a:solidFill>
              </a:rPr>
              <a:t>* Billed hourly</a:t>
            </a:r>
          </a:p>
          <a:p>
            <a:r>
              <a:rPr lang="en-US" dirty="0">
                <a:solidFill>
                  <a:srgbClr val="FFFFFF"/>
                </a:solidFill>
              </a:rPr>
              <a:t>* Prices reflect 50% discount for public preview</a:t>
            </a:r>
          </a:p>
        </p:txBody>
      </p:sp>
    </p:spTree>
    <p:extLst>
      <p:ext uri="{BB962C8B-B14F-4D97-AF65-F5344CB8AC3E}">
        <p14:creationId xmlns:p14="http://schemas.microsoft.com/office/powerpoint/2010/main" val="25166262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250"/>
                                        <p:tgtEl>
                                          <p:spTgt spid="3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74638" y="1212850"/>
            <a:ext cx="11887200" cy="4764381"/>
          </a:xfrm>
        </p:spPr>
        <p:txBody>
          <a:bodyPr/>
          <a:lstStyle/>
          <a:p>
            <a:pPr marL="0" indent="0">
              <a:buNone/>
            </a:pPr>
            <a:r>
              <a:rPr lang="en-US" dirty="0" smtClean="0"/>
              <a:t>Sessions</a:t>
            </a:r>
          </a:p>
          <a:p>
            <a:pPr lvl="1">
              <a:buFont typeface="Wingdings" panose="05000000000000000000" pitchFamily="2" charset="2"/>
              <a:buChar char="§"/>
            </a:pPr>
            <a:r>
              <a:rPr lang="en-US" sz="2800" dirty="0" smtClean="0">
                <a:latin typeface="+mj-lt"/>
              </a:rPr>
              <a:t>FDN04 The Microsoft Data Platform Evolution</a:t>
            </a:r>
          </a:p>
          <a:p>
            <a:pPr marL="0" indent="0">
              <a:buNone/>
            </a:pPr>
            <a:r>
              <a:rPr lang="en-US" dirty="0" smtClean="0"/>
              <a:t>Find me later at…</a:t>
            </a:r>
            <a:endParaRPr lang="en-US" dirty="0"/>
          </a:p>
          <a:p>
            <a:pPr lvl="1">
              <a:buFont typeface="Wingdings" panose="05000000000000000000" pitchFamily="2" charset="2"/>
              <a:buChar char="§"/>
            </a:pPr>
            <a:r>
              <a:rPr lang="en-US" sz="2800" dirty="0">
                <a:latin typeface="+mj-lt"/>
              </a:rPr>
              <a:t>Microsoft Solutions Experience Location</a:t>
            </a:r>
          </a:p>
          <a:p>
            <a:pPr lvl="1">
              <a:buFont typeface="Wingdings" panose="05000000000000000000" pitchFamily="2" charset="2"/>
              <a:buChar char="§"/>
            </a:pPr>
            <a:r>
              <a:rPr lang="en-US" sz="2800" dirty="0">
                <a:latin typeface="+mj-lt"/>
              </a:rPr>
              <a:t>Ask The Experts tonight</a:t>
            </a:r>
          </a:p>
          <a:p>
            <a:pPr marL="0" indent="0">
              <a:buNone/>
            </a:pPr>
            <a:r>
              <a:rPr lang="en-US" dirty="0" smtClean="0"/>
              <a:t>Content on the Web</a:t>
            </a:r>
            <a:endParaRPr lang="en-US" dirty="0"/>
          </a:p>
          <a:p>
            <a:pPr lvl="1">
              <a:buFont typeface="Wingdings" panose="05000000000000000000" pitchFamily="2" charset="2"/>
              <a:buChar char="§"/>
            </a:pPr>
            <a:r>
              <a:rPr lang="en-US" sz="2800" dirty="0"/>
              <a:t>Forums</a:t>
            </a:r>
            <a:br>
              <a:rPr lang="en-US" sz="2800" dirty="0"/>
            </a:br>
            <a:r>
              <a:rPr lang="en-US" sz="2800" dirty="0">
                <a:latin typeface="+mj-lt"/>
                <a:hlinkClick r:id="rId3"/>
              </a:rPr>
              <a:t>https://</a:t>
            </a:r>
            <a:r>
              <a:rPr lang="en-US" sz="2800" dirty="0" smtClean="0">
                <a:latin typeface="+mj-lt"/>
                <a:hlinkClick r:id="rId3"/>
              </a:rPr>
              <a:t>social.msdn.microsoft.com/forums/azure/en-US/home?forum=azuresearch</a:t>
            </a:r>
            <a:r>
              <a:rPr lang="en-US" sz="2800" dirty="0" smtClean="0">
                <a:latin typeface="+mj-lt"/>
              </a:rPr>
              <a:t> </a:t>
            </a:r>
            <a:endParaRPr lang="en-US" sz="2800" dirty="0">
              <a:latin typeface="+mj-lt"/>
            </a:endParaRPr>
          </a:p>
        </p:txBody>
      </p:sp>
      <p:sp>
        <p:nvSpPr>
          <p:cNvPr id="2" name="Title 1"/>
          <p:cNvSpPr>
            <a:spLocks noGrp="1"/>
          </p:cNvSpPr>
          <p:nvPr>
            <p:ph type="title"/>
          </p:nvPr>
        </p:nvSpPr>
        <p:spPr/>
        <p:txBody>
          <a:bodyPr/>
          <a:lstStyle/>
          <a:p>
            <a:r>
              <a:rPr lang="en-US" dirty="0" smtClean="0"/>
              <a:t>Related content</a:t>
            </a:r>
            <a:endParaRPr lang="en-US" dirty="0"/>
          </a:p>
        </p:txBody>
      </p:sp>
    </p:spTree>
    <p:extLst>
      <p:ext uri="{BB962C8B-B14F-4D97-AF65-F5344CB8AC3E}">
        <p14:creationId xmlns:p14="http://schemas.microsoft.com/office/powerpoint/2010/main" val="209336241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63" presetClass="path" presetSubtype="0" decel="100000" fill="hold" grpId="1" nodeType="withEffect">
                                  <p:stCondLst>
                                    <p:cond delay="0"/>
                                  </p:stCondLst>
                                  <p:childTnLst>
                                    <p:animMotion origin="layout" path="M -0.02413 -4.75715E-6 L 0 -4.75715E-6 " pathEditMode="relative" rAng="0" ptsTypes="AA">
                                      <p:cBhvr>
                                        <p:cTn id="9" dur="500" fill="hold"/>
                                        <p:tgtEl>
                                          <p:spTgt spid="8"/>
                                        </p:tgtEl>
                                        <p:attrNameLst>
                                          <p:attrName>ppt_x</p:attrName>
                                          <p:attrName>ppt_y</p:attrName>
                                        </p:attrNameLst>
                                      </p:cBhvr>
                                      <p:rCtr x="12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a:xfrm>
            <a:off x="267872" y="1213174"/>
            <a:ext cx="12068300" cy="724987"/>
          </a:xfrm>
        </p:spPr>
        <p:txBody>
          <a:bodyPr/>
          <a:lstStyle/>
          <a:p>
            <a:pPr>
              <a:spcBef>
                <a:spcPts val="2400"/>
              </a:spcBef>
            </a:pPr>
            <a:r>
              <a:rPr lang="en-US" sz="3799" dirty="0">
                <a:gradFill>
                  <a:gsLst>
                    <a:gs pos="1250">
                      <a:schemeClr val="tx1"/>
                    </a:gs>
                    <a:gs pos="100000">
                      <a:schemeClr val="tx1"/>
                    </a:gs>
                  </a:gsLst>
                  <a:lin ang="5400000" scaled="0"/>
                </a:gradFill>
              </a:rPr>
              <a:t>27 Hands on Labs + 8 Instructor Led Labs in Hall 7</a:t>
            </a:r>
          </a:p>
        </p:txBody>
      </p:sp>
      <p:sp>
        <p:nvSpPr>
          <p:cNvPr id="2" name="Title 1"/>
          <p:cNvSpPr>
            <a:spLocks noGrp="1"/>
          </p:cNvSpPr>
          <p:nvPr>
            <p:ph type="title"/>
          </p:nvPr>
        </p:nvSpPr>
        <p:spPr/>
        <p:txBody>
          <a:bodyPr/>
          <a:lstStyle/>
          <a:p>
            <a:r>
              <a:rPr lang="en-US" dirty="0" smtClean="0"/>
              <a:t>DBI Track resources</a:t>
            </a:r>
            <a:endParaRPr lang="en-US" dirty="0"/>
          </a:p>
        </p:txBody>
      </p:sp>
      <p:sp>
        <p:nvSpPr>
          <p:cNvPr id="10" name="Text Placeholder 7"/>
          <p:cNvSpPr txBox="1">
            <a:spLocks/>
          </p:cNvSpPr>
          <p:nvPr/>
        </p:nvSpPr>
        <p:spPr>
          <a:xfrm>
            <a:off x="267872" y="2232734"/>
            <a:ext cx="12068300" cy="1341309"/>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
                <a:schemeClr val="tx2"/>
              </a:buClr>
              <a:buSzPct val="100000"/>
              <a:buFontTx/>
              <a:buBlip>
                <a:blip r:embed="rId3"/>
              </a:buBlip>
              <a:tabLst/>
              <a:defRPr sz="4000" kern="1200" spc="0" baseline="0">
                <a:gradFill>
                  <a:gsLst>
                    <a:gs pos="13869">
                      <a:schemeClr val="tx2"/>
                    </a:gs>
                    <a:gs pos="42000">
                      <a:schemeClr val="tx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834" indent="-342834" defTabSz="932563">
              <a:spcBef>
                <a:spcPts val="2400"/>
              </a:spcBef>
              <a:buClr>
                <a:srgbClr val="68217A"/>
              </a:buClr>
            </a:pPr>
            <a:r>
              <a:rPr lang="en-US" sz="3799" dirty="0">
                <a:gradFill>
                  <a:gsLst>
                    <a:gs pos="1250">
                      <a:srgbClr val="FFFFFF"/>
                    </a:gs>
                    <a:gs pos="100000">
                      <a:srgbClr val="FFFFFF"/>
                    </a:gs>
                  </a:gsLst>
                  <a:lin ang="5400000" scaled="0"/>
                </a:gradFill>
              </a:rPr>
              <a:t>Free SQL Server 2014 Technical Overview e-book</a:t>
            </a:r>
          </a:p>
          <a:p>
            <a:pPr marL="246102" lvl="1" indent="0" defTabSz="932563">
              <a:spcBef>
                <a:spcPts val="2400"/>
              </a:spcBef>
              <a:buClr>
                <a:srgbClr val="68217A"/>
              </a:buClr>
              <a:buNone/>
            </a:pPr>
            <a:r>
              <a:rPr lang="en-US" sz="2167" u="sng" dirty="0">
                <a:solidFill>
                  <a:srgbClr val="FFFF00"/>
                </a:solidFill>
                <a:latin typeface="Segoe UI Light"/>
                <a:hlinkClick r:id="rId4"/>
              </a:rPr>
              <a:t>microsoft.com/sqlserver</a:t>
            </a:r>
            <a:r>
              <a:rPr lang="en-US" sz="2167" dirty="0">
                <a:solidFill>
                  <a:srgbClr val="0072C6">
                    <a:lumMod val="60000"/>
                    <a:lumOff val="40000"/>
                  </a:srgbClr>
                </a:solidFill>
                <a:latin typeface="Segoe UI Light"/>
              </a:rPr>
              <a:t> and </a:t>
            </a:r>
            <a:r>
              <a:rPr lang="en-US" sz="2167" u="sng" dirty="0">
                <a:solidFill>
                  <a:srgbClr val="FFFF00"/>
                </a:solidFill>
                <a:latin typeface="Segoe UI Light"/>
                <a:hlinkClick r:id="rId5"/>
              </a:rPr>
              <a:t>Amazon Kindle Store</a:t>
            </a:r>
            <a:endParaRPr lang="en-US" sz="2167" u="sng" dirty="0">
              <a:solidFill>
                <a:srgbClr val="FFFF00"/>
              </a:solidFill>
              <a:latin typeface="Segoe UI Light"/>
            </a:endParaRPr>
          </a:p>
        </p:txBody>
      </p:sp>
      <p:sp>
        <p:nvSpPr>
          <p:cNvPr id="11" name="Text Placeholder 7"/>
          <p:cNvSpPr txBox="1">
            <a:spLocks/>
          </p:cNvSpPr>
          <p:nvPr/>
        </p:nvSpPr>
        <p:spPr>
          <a:xfrm>
            <a:off x="267872" y="3556818"/>
            <a:ext cx="12068300" cy="1341309"/>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
                <a:schemeClr val="tx2"/>
              </a:buClr>
              <a:buSzPct val="100000"/>
              <a:buFontTx/>
              <a:buBlip>
                <a:blip r:embed="rId3"/>
              </a:buBlip>
              <a:tabLst/>
              <a:defRPr sz="4000" kern="1200" spc="0" baseline="0">
                <a:gradFill>
                  <a:gsLst>
                    <a:gs pos="13869">
                      <a:schemeClr val="tx2"/>
                    </a:gs>
                    <a:gs pos="42000">
                      <a:schemeClr val="tx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834" indent="-342834" defTabSz="932563">
              <a:spcBef>
                <a:spcPts val="2400"/>
              </a:spcBef>
              <a:buClr>
                <a:srgbClr val="68217A"/>
              </a:buClr>
            </a:pPr>
            <a:r>
              <a:rPr lang="en-US" sz="3799" dirty="0">
                <a:gradFill>
                  <a:gsLst>
                    <a:gs pos="1250">
                      <a:srgbClr val="FFFFFF"/>
                    </a:gs>
                    <a:gs pos="100000">
                      <a:srgbClr val="FFFFFF"/>
                    </a:gs>
                  </a:gsLst>
                  <a:lin ang="5400000" scaled="0"/>
                </a:gradFill>
              </a:rPr>
              <a:t>Free online training at Microsoft Virtual Academy</a:t>
            </a:r>
          </a:p>
          <a:p>
            <a:pPr marL="246102" lvl="1" indent="0" defTabSz="932563">
              <a:spcBef>
                <a:spcPts val="2400"/>
              </a:spcBef>
              <a:buClr>
                <a:srgbClr val="68217A"/>
              </a:buClr>
              <a:buNone/>
            </a:pPr>
            <a:r>
              <a:rPr lang="en-US" sz="2167" u="sng" dirty="0">
                <a:solidFill>
                  <a:srgbClr val="0072C6">
                    <a:lumMod val="60000"/>
                    <a:lumOff val="40000"/>
                  </a:srgbClr>
                </a:solidFill>
                <a:latin typeface="Segoe UI Light"/>
                <a:hlinkClick r:id="rId6"/>
              </a:rPr>
              <a:t>microsoftvirtualacademy.com</a:t>
            </a:r>
            <a:r>
              <a:rPr lang="en-US" sz="2167" dirty="0">
                <a:solidFill>
                  <a:srgbClr val="0072C6">
                    <a:lumMod val="60000"/>
                    <a:lumOff val="40000"/>
                  </a:srgbClr>
                </a:solidFill>
                <a:latin typeface="Segoe UI Light"/>
                <a:hlinkClick r:id="rId6"/>
              </a:rPr>
              <a:t> </a:t>
            </a:r>
            <a:endParaRPr lang="en-US" sz="2167" dirty="0">
              <a:solidFill>
                <a:srgbClr val="0072C6">
                  <a:lumMod val="60000"/>
                  <a:lumOff val="40000"/>
                </a:srgbClr>
              </a:solidFill>
              <a:latin typeface="Segoe UI Light"/>
            </a:endParaRPr>
          </a:p>
        </p:txBody>
      </p:sp>
      <p:sp>
        <p:nvSpPr>
          <p:cNvPr id="12" name="Text Placeholder 7"/>
          <p:cNvSpPr txBox="1">
            <a:spLocks/>
          </p:cNvSpPr>
          <p:nvPr/>
        </p:nvSpPr>
        <p:spPr>
          <a:xfrm>
            <a:off x="267872" y="4899941"/>
            <a:ext cx="12068300" cy="1341309"/>
          </a:xfrm>
          <a:prstGeom prst="rect">
            <a:avLst/>
          </a:prstGeom>
        </p:spPr>
        <p:txBody>
          <a:bodyPr vert="horz" wrap="square" lIns="146283" tIns="91427" rIns="146283" bIns="91427" rtlCol="0">
            <a:spAutoFit/>
          </a:bodyPr>
          <a:lstStyle>
            <a:lvl1pPr marL="342900" marR="0" indent="-342900" algn="l" defTabSz="932742" rtl="0" eaLnBrk="1" fontAlgn="auto" latinLnBrk="0" hangingPunct="1">
              <a:lnSpc>
                <a:spcPct val="90000"/>
              </a:lnSpc>
              <a:spcBef>
                <a:spcPct val="20000"/>
              </a:spcBef>
              <a:spcAft>
                <a:spcPts val="0"/>
              </a:spcAft>
              <a:buClr>
                <a:schemeClr val="tx2"/>
              </a:buClr>
              <a:buSzPct val="100000"/>
              <a:buFontTx/>
              <a:buBlip>
                <a:blip r:embed="rId3"/>
              </a:buBlip>
              <a:tabLst/>
              <a:defRPr sz="4000" kern="1200" spc="0" baseline="0">
                <a:gradFill>
                  <a:gsLst>
                    <a:gs pos="13869">
                      <a:schemeClr val="tx2"/>
                    </a:gs>
                    <a:gs pos="42000">
                      <a:schemeClr val="tx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834" indent="-342834" defTabSz="932563">
              <a:spcBef>
                <a:spcPts val="2400"/>
              </a:spcBef>
              <a:buClr>
                <a:srgbClr val="68217A"/>
              </a:buClr>
            </a:pPr>
            <a:r>
              <a:rPr lang="en-US" sz="3799" dirty="0">
                <a:gradFill>
                  <a:gsLst>
                    <a:gs pos="1250">
                      <a:srgbClr val="FFFFFF"/>
                    </a:gs>
                    <a:gs pos="100000">
                      <a:srgbClr val="FFFFFF"/>
                    </a:gs>
                  </a:gsLst>
                  <a:lin ang="5400000" scaled="0"/>
                </a:gradFill>
              </a:rPr>
              <a:t>Try new Azure data services previews!</a:t>
            </a:r>
          </a:p>
          <a:p>
            <a:pPr marL="246102" lvl="1" indent="0" defTabSz="932563">
              <a:spcBef>
                <a:spcPts val="2400"/>
              </a:spcBef>
              <a:buClr>
                <a:srgbClr val="68217A"/>
              </a:buClr>
              <a:buNone/>
            </a:pPr>
            <a:r>
              <a:rPr lang="en-US" sz="2167" dirty="0">
                <a:solidFill>
                  <a:srgbClr val="FFFF00"/>
                </a:solidFill>
                <a:latin typeface="Segoe UI Light"/>
                <a:hlinkClick r:id="rId7"/>
              </a:rPr>
              <a:t>Azure Machine Learning</a:t>
            </a:r>
            <a:r>
              <a:rPr lang="en-US" sz="2167" dirty="0">
                <a:solidFill>
                  <a:srgbClr val="0072C6">
                    <a:lumMod val="60000"/>
                    <a:lumOff val="40000"/>
                  </a:srgbClr>
                </a:solidFill>
                <a:latin typeface="Segoe UI Light"/>
              </a:rPr>
              <a:t>,</a:t>
            </a:r>
            <a:r>
              <a:rPr lang="en-US" sz="2167" dirty="0">
                <a:solidFill>
                  <a:srgbClr val="FFFF00"/>
                </a:solidFill>
                <a:latin typeface="Segoe UI Light"/>
              </a:rPr>
              <a:t> </a:t>
            </a:r>
            <a:r>
              <a:rPr lang="en-US" sz="2167" dirty="0">
                <a:solidFill>
                  <a:srgbClr val="FFFF00"/>
                </a:solidFill>
                <a:latin typeface="Segoe UI Light"/>
                <a:hlinkClick r:id="rId8" action="ppaction://hlinkfile"/>
              </a:rPr>
              <a:t>DocumentDB</a:t>
            </a:r>
            <a:r>
              <a:rPr lang="en-US" sz="2167" dirty="0">
                <a:solidFill>
                  <a:srgbClr val="0072C6">
                    <a:lumMod val="60000"/>
                    <a:lumOff val="40000"/>
                  </a:srgbClr>
                </a:solidFill>
                <a:latin typeface="Segoe UI Light"/>
              </a:rPr>
              <a:t>, and </a:t>
            </a:r>
            <a:r>
              <a:rPr lang="en-US" sz="2167" dirty="0">
                <a:solidFill>
                  <a:srgbClr val="FFFF00"/>
                </a:solidFill>
                <a:latin typeface="Segoe UI Light"/>
                <a:hlinkClick r:id="rId8" action="ppaction://hlinkfile"/>
              </a:rPr>
              <a:t>Stream Analytics </a:t>
            </a:r>
            <a:endParaRPr lang="en-US" sz="2167" dirty="0">
              <a:solidFill>
                <a:srgbClr val="FFFF00"/>
              </a:solidFill>
              <a:latin typeface="Segoe UI Light"/>
            </a:endParaRPr>
          </a:p>
        </p:txBody>
      </p:sp>
    </p:spTree>
    <p:extLst>
      <p:ext uri="{BB962C8B-B14F-4D97-AF65-F5344CB8AC3E}">
        <p14:creationId xmlns:p14="http://schemas.microsoft.com/office/powerpoint/2010/main" val="208509711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63" presetClass="path" presetSubtype="0" decel="100000" fill="hold" grpId="1" nodeType="withEffect">
                                  <p:stCondLst>
                                    <p:cond delay="0"/>
                                  </p:stCondLst>
                                  <p:childTnLst>
                                    <p:animMotion origin="layout" path="M -0.02413 3.26827E-7 L 2.26704E-6 3.26827E-7 " pathEditMode="relative" rAng="0" ptsTypes="AA">
                                      <p:cBhvr>
                                        <p:cTn id="9" dur="500" fill="hold"/>
                                        <p:tgtEl>
                                          <p:spTgt spid="8"/>
                                        </p:tgtEl>
                                        <p:attrNameLst>
                                          <p:attrName>ppt_x</p:attrName>
                                          <p:attrName>ppt_y</p:attrName>
                                        </p:attrNameLst>
                                      </p:cBhvr>
                                      <p:rCtr x="1200" y="0"/>
                                    </p:animMotion>
                                  </p:childTnLst>
                                </p:cTn>
                              </p:par>
                              <p:par>
                                <p:cTn id="10" presetID="10" presetClass="entr" presetSubtype="0" fill="hold" grpId="0" nodeType="withEffect">
                                  <p:stCondLst>
                                    <p:cond delay="25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par>
                                <p:cTn id="13" presetID="63" presetClass="path" presetSubtype="0" decel="100000" fill="hold" grpId="1" nodeType="withEffect">
                                  <p:stCondLst>
                                    <p:cond delay="250"/>
                                  </p:stCondLst>
                                  <p:childTnLst>
                                    <p:animMotion origin="layout" path="M -0.02413 -6.8089E-8 L 2.26704E-6 -6.8089E-8 " pathEditMode="relative" rAng="0" ptsTypes="AA">
                                      <p:cBhvr>
                                        <p:cTn id="14" dur="500" fill="hold"/>
                                        <p:tgtEl>
                                          <p:spTgt spid="10"/>
                                        </p:tgtEl>
                                        <p:attrNameLst>
                                          <p:attrName>ppt_x</p:attrName>
                                          <p:attrName>ppt_y</p:attrName>
                                        </p:attrNameLst>
                                      </p:cBhvr>
                                      <p:rCtr x="1200" y="0"/>
                                    </p:animMotion>
                                  </p:childTnLst>
                                </p:cTn>
                              </p:par>
                              <p:par>
                                <p:cTn id="15" presetID="10" presetClass="entr" presetSubtype="0" fill="hold" grpId="0" nodeType="withEffect">
                                  <p:stCondLst>
                                    <p:cond delay="50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63" presetClass="path" presetSubtype="0" decel="100000" fill="hold" grpId="1" nodeType="withEffect">
                                  <p:stCondLst>
                                    <p:cond delay="500"/>
                                  </p:stCondLst>
                                  <p:childTnLst>
                                    <p:animMotion origin="layout" path="M -0.02413 2.57376E-6 L 2.26704E-6 2.57376E-6 " pathEditMode="relative" rAng="0" ptsTypes="AA">
                                      <p:cBhvr>
                                        <p:cTn id="19" dur="500" fill="hold"/>
                                        <p:tgtEl>
                                          <p:spTgt spid="11"/>
                                        </p:tgtEl>
                                        <p:attrNameLst>
                                          <p:attrName>ppt_x</p:attrName>
                                          <p:attrName>ppt_y</p:attrName>
                                        </p:attrNameLst>
                                      </p:cBhvr>
                                      <p:rCtr x="1200" y="0"/>
                                    </p:animMotion>
                                  </p:childTnLst>
                                </p:cTn>
                              </p:par>
                              <p:par>
                                <p:cTn id="20" presetID="10" presetClass="entr" presetSubtype="0" fill="hold" grpId="0" nodeType="withEffect">
                                  <p:stCondLst>
                                    <p:cond delay="75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63" presetClass="path" presetSubtype="0" decel="100000" fill="hold" grpId="1" nodeType="withEffect">
                                  <p:stCondLst>
                                    <p:cond delay="750"/>
                                  </p:stCondLst>
                                  <p:childTnLst>
                                    <p:animMotion origin="layout" path="M -0.02413 2.17885E-6 L 2.26704E-6 2.17885E-6 " pathEditMode="relative" rAng="0" ptsTypes="AA">
                                      <p:cBhvr>
                                        <p:cTn id="24" dur="500" fill="hold"/>
                                        <p:tgtEl>
                                          <p:spTgt spid="12"/>
                                        </p:tgtEl>
                                        <p:attrNameLst>
                                          <p:attrName>ppt_x</p:attrName>
                                          <p:attrName>ppt_y</p:attrName>
                                        </p:attrNameLst>
                                      </p:cBhvr>
                                      <p:rCtr x="12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10" grpId="0"/>
      <p:bldP spid="10" grpId="1"/>
      <p:bldP spid="11" grpId="0"/>
      <p:bldP spid="11" grpId="1"/>
      <p:bldP spid="12" grpId="0"/>
      <p:bldP spid="12" grpId="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grpSp>
        <p:nvGrpSpPr>
          <p:cNvPr id="13" name="Group 12"/>
          <p:cNvGrpSpPr/>
          <p:nvPr/>
        </p:nvGrpSpPr>
        <p:grpSpPr>
          <a:xfrm>
            <a:off x="5997643" y="1214472"/>
            <a:ext cx="5486404" cy="2748820"/>
            <a:chOff x="5997643" y="1214472"/>
            <a:chExt cx="5486404" cy="2748820"/>
          </a:xfrm>
        </p:grpSpPr>
        <p:sp>
          <p:nvSpPr>
            <p:cNvPr id="14" name="Arrow Bar"/>
            <p:cNvSpPr/>
            <p:nvPr/>
          </p:nvSpPr>
          <p:spPr bwMode="gray">
            <a:xfrm>
              <a:off x="5997647" y="1214472"/>
              <a:ext cx="5486400" cy="1841377"/>
            </a:xfrm>
            <a:prstGeom prst="rect">
              <a:avLst/>
            </a:prstGeom>
            <a:solidFill>
              <a:schemeClr val="accent3"/>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274320" tIns="45718" rIns="91436" bIns="45718" numCol="1" rtlCol="0" anchor="ctr" anchorCtr="0" compatLnSpc="1">
              <a:prstTxWarp prst="textNoShape">
                <a:avLst/>
              </a:prstTxWarp>
            </a:bodyPr>
            <a:lstStyle/>
            <a:p>
              <a:pPr defTabSz="914099"/>
              <a:r>
                <a:rPr lang="en-US" sz="4000" dirty="0">
                  <a:gradFill>
                    <a:gsLst>
                      <a:gs pos="2917">
                        <a:srgbClr val="FFFFFF">
                          <a:alpha val="9804"/>
                        </a:srgbClr>
                      </a:gs>
                      <a:gs pos="30000">
                        <a:srgbClr val="FFFFFF"/>
                      </a:gs>
                    </a:gsLst>
                    <a:lin ang="5400000" scaled="0"/>
                  </a:gradFill>
                  <a:ea typeface="Segoe UI" pitchFamily="34" charset="0"/>
                  <a:cs typeface="Segoe UI" pitchFamily="34" charset="0"/>
                </a:rPr>
                <a:t>Learning</a:t>
              </a:r>
            </a:p>
          </p:txBody>
        </p:sp>
        <p:sp>
          <p:nvSpPr>
            <p:cNvPr id="15" name="Rectangle 14"/>
            <p:cNvSpPr/>
            <p:nvPr/>
          </p:nvSpPr>
          <p:spPr bwMode="auto">
            <a:xfrm>
              <a:off x="5997643" y="3046651"/>
              <a:ext cx="5481391" cy="916641"/>
            </a:xfrm>
            <a:prstGeom prst="rect">
              <a:avLst/>
            </a:prstGeom>
            <a:solidFill>
              <a:srgbClr val="FFFFFF"/>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182880" tIns="45718" rIns="91436" bIns="45718" numCol="1" rtlCol="0" anchor="ctr" anchorCtr="0" compatLnSpc="1">
              <a:prstTxWarp prst="textNoShape">
                <a:avLst/>
              </a:prstTxWarp>
            </a:bodyPr>
            <a:lstStyle/>
            <a:p>
              <a:pPr defTabSz="914099"/>
              <a:endParaRPr lang="en-US" sz="2200" dirty="0">
                <a:solidFill>
                  <a:srgbClr val="FFFFFF">
                    <a:lumMod val="20000"/>
                    <a:lumOff val="80000"/>
                    <a:alpha val="99000"/>
                  </a:srgbClr>
                </a:solidFill>
                <a:ea typeface="Segoe UI" pitchFamily="34" charset="0"/>
                <a:cs typeface="Segoe UI" pitchFamily="34" charset="0"/>
              </a:endParaRPr>
            </a:p>
          </p:txBody>
        </p:sp>
        <p:sp>
          <p:nvSpPr>
            <p:cNvPr id="16" name="Rectangle 15"/>
            <p:cNvSpPr/>
            <p:nvPr/>
          </p:nvSpPr>
          <p:spPr>
            <a:xfrm>
              <a:off x="6570121" y="3108285"/>
              <a:ext cx="4242253" cy="338554"/>
            </a:xfrm>
            <a:prstGeom prst="rect">
              <a:avLst/>
            </a:prstGeom>
          </p:spPr>
          <p:txBody>
            <a:bodyPr wrap="none" lIns="182880">
              <a:spAutoFit/>
            </a:bodyPr>
            <a:lstStyle/>
            <a:p>
              <a:pPr marL="0" lvl="1">
                <a:tabLst>
                  <a:tab pos="1828800" algn="l"/>
                </a:tabLst>
              </a:pPr>
              <a:r>
                <a:rPr lang="en-US" sz="1600" dirty="0">
                  <a:gradFill>
                    <a:gsLst>
                      <a:gs pos="1250">
                        <a:srgbClr val="505050"/>
                      </a:gs>
                      <a:gs pos="100000">
                        <a:srgbClr val="505050"/>
                      </a:gs>
                    </a:gsLst>
                    <a:lin ang="5400000" scaled="0"/>
                  </a:gradFill>
                  <a:ea typeface="Segoe UI" pitchFamily="34" charset="0"/>
                  <a:cs typeface="Segoe UI" pitchFamily="34" charset="0"/>
                </a:rPr>
                <a:t>Microsoft Certification &amp; Training Resources</a:t>
              </a:r>
            </a:p>
          </p:txBody>
        </p:sp>
        <p:sp>
          <p:nvSpPr>
            <p:cNvPr id="17" name="Rectangle 16"/>
            <p:cNvSpPr/>
            <p:nvPr/>
          </p:nvSpPr>
          <p:spPr bwMode="white">
            <a:xfrm>
              <a:off x="6591784" y="3459509"/>
              <a:ext cx="4620541" cy="369332"/>
            </a:xfrm>
            <a:prstGeom prst="rect">
              <a:avLst/>
            </a:prstGeom>
          </p:spPr>
          <p:txBody>
            <a:bodyPr wrap="square" lIns="182880">
              <a:spAutoFit/>
            </a:bodyPr>
            <a:lstStyle/>
            <a:p>
              <a:r>
                <a:rPr lang="en-US" dirty="0">
                  <a:solidFill>
                    <a:srgbClr val="FFFFFF"/>
                  </a:solidFill>
                  <a:hlinkClick r:id="rId3"/>
                </a:rPr>
                <a:t>www.microsoft.com/learning </a:t>
              </a:r>
              <a:endParaRPr lang="en-US" sz="1600" dirty="0">
                <a:solidFill>
                  <a:srgbClr val="FFFFFF"/>
                </a:solidFill>
              </a:endParaRPr>
            </a:p>
          </p:txBody>
        </p:sp>
        <p:sp>
          <p:nvSpPr>
            <p:cNvPr id="18" name="Freeform 19"/>
            <p:cNvSpPr>
              <a:spLocks noEditPoints="1"/>
            </p:cNvSpPr>
            <p:nvPr/>
          </p:nvSpPr>
          <p:spPr bwMode="black">
            <a:xfrm>
              <a:off x="6168926" y="3307327"/>
              <a:ext cx="393700" cy="395287"/>
            </a:xfrm>
            <a:custGeom>
              <a:avLst/>
              <a:gdLst>
                <a:gd name="T0" fmla="*/ 82 w 150"/>
                <a:gd name="T1" fmla="*/ 43 h 150"/>
                <a:gd name="T2" fmla="*/ 80 w 150"/>
                <a:gd name="T3" fmla="*/ 47 h 150"/>
                <a:gd name="T4" fmla="*/ 75 w 150"/>
                <a:gd name="T5" fmla="*/ 49 h 150"/>
                <a:gd name="T6" fmla="*/ 69 w 150"/>
                <a:gd name="T7" fmla="*/ 47 h 150"/>
                <a:gd name="T8" fmla="*/ 67 w 150"/>
                <a:gd name="T9" fmla="*/ 43 h 150"/>
                <a:gd name="T10" fmla="*/ 69 w 150"/>
                <a:gd name="T11" fmla="*/ 38 h 150"/>
                <a:gd name="T12" fmla="*/ 75 w 150"/>
                <a:gd name="T13" fmla="*/ 36 h 150"/>
                <a:gd name="T14" fmla="*/ 80 w 150"/>
                <a:gd name="T15" fmla="*/ 38 h 150"/>
                <a:gd name="T16" fmla="*/ 82 w 150"/>
                <a:gd name="T17" fmla="*/ 43 h 150"/>
                <a:gd name="T18" fmla="*/ 68 w 150"/>
                <a:gd name="T19" fmla="*/ 114 h 150"/>
                <a:gd name="T20" fmla="*/ 81 w 150"/>
                <a:gd name="T21" fmla="*/ 114 h 150"/>
                <a:gd name="T22" fmla="*/ 81 w 150"/>
                <a:gd name="T23" fmla="*/ 60 h 150"/>
                <a:gd name="T24" fmla="*/ 68 w 150"/>
                <a:gd name="T25" fmla="*/ 60 h 150"/>
                <a:gd name="T26" fmla="*/ 68 w 150"/>
                <a:gd name="T27" fmla="*/ 114 h 150"/>
                <a:gd name="T28" fmla="*/ 150 w 150"/>
                <a:gd name="T29" fmla="*/ 75 h 150"/>
                <a:gd name="T30" fmla="*/ 75 w 150"/>
                <a:gd name="T31" fmla="*/ 0 h 150"/>
                <a:gd name="T32" fmla="*/ 0 w 150"/>
                <a:gd name="T33" fmla="*/ 75 h 150"/>
                <a:gd name="T34" fmla="*/ 75 w 150"/>
                <a:gd name="T35" fmla="*/ 150 h 150"/>
                <a:gd name="T36" fmla="*/ 150 w 150"/>
                <a:gd name="T37" fmla="*/ 75 h 150"/>
                <a:gd name="T38" fmla="*/ 140 w 150"/>
                <a:gd name="T39" fmla="*/ 75 h 150"/>
                <a:gd name="T40" fmla="*/ 75 w 150"/>
                <a:gd name="T41" fmla="*/ 140 h 150"/>
                <a:gd name="T42" fmla="*/ 9 w 150"/>
                <a:gd name="T43" fmla="*/ 75 h 150"/>
                <a:gd name="T44" fmla="*/ 75 w 150"/>
                <a:gd name="T45" fmla="*/ 10 h 150"/>
                <a:gd name="T46" fmla="*/ 140 w 150"/>
                <a:gd name="T47" fmla="*/ 7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0" h="150">
                  <a:moveTo>
                    <a:pt x="82" y="43"/>
                  </a:moveTo>
                  <a:cubicBezTo>
                    <a:pt x="82" y="44"/>
                    <a:pt x="81" y="46"/>
                    <a:pt x="80" y="47"/>
                  </a:cubicBezTo>
                  <a:cubicBezTo>
                    <a:pt x="79" y="48"/>
                    <a:pt x="77" y="49"/>
                    <a:pt x="75" y="49"/>
                  </a:cubicBezTo>
                  <a:cubicBezTo>
                    <a:pt x="73" y="49"/>
                    <a:pt x="71" y="48"/>
                    <a:pt x="69" y="47"/>
                  </a:cubicBezTo>
                  <a:cubicBezTo>
                    <a:pt x="68" y="46"/>
                    <a:pt x="67" y="44"/>
                    <a:pt x="67" y="43"/>
                  </a:cubicBezTo>
                  <a:cubicBezTo>
                    <a:pt x="67" y="41"/>
                    <a:pt x="68" y="39"/>
                    <a:pt x="69" y="38"/>
                  </a:cubicBezTo>
                  <a:cubicBezTo>
                    <a:pt x="71" y="37"/>
                    <a:pt x="73" y="36"/>
                    <a:pt x="75" y="36"/>
                  </a:cubicBezTo>
                  <a:cubicBezTo>
                    <a:pt x="77" y="36"/>
                    <a:pt x="79" y="37"/>
                    <a:pt x="80" y="38"/>
                  </a:cubicBezTo>
                  <a:cubicBezTo>
                    <a:pt x="81" y="39"/>
                    <a:pt x="82" y="41"/>
                    <a:pt x="82" y="43"/>
                  </a:cubicBezTo>
                  <a:moveTo>
                    <a:pt x="68" y="114"/>
                  </a:moveTo>
                  <a:cubicBezTo>
                    <a:pt x="81" y="114"/>
                    <a:pt x="81" y="114"/>
                    <a:pt x="81" y="114"/>
                  </a:cubicBezTo>
                  <a:cubicBezTo>
                    <a:pt x="81" y="60"/>
                    <a:pt x="81" y="60"/>
                    <a:pt x="81" y="60"/>
                  </a:cubicBezTo>
                  <a:cubicBezTo>
                    <a:pt x="68" y="60"/>
                    <a:pt x="68" y="60"/>
                    <a:pt x="68" y="60"/>
                  </a:cubicBezTo>
                  <a:lnTo>
                    <a:pt x="68" y="114"/>
                  </a:lnTo>
                  <a:close/>
                  <a:moveTo>
                    <a:pt x="150" y="75"/>
                  </a:moveTo>
                  <a:cubicBezTo>
                    <a:pt x="150" y="34"/>
                    <a:pt x="116" y="0"/>
                    <a:pt x="75" y="0"/>
                  </a:cubicBezTo>
                  <a:cubicBezTo>
                    <a:pt x="33" y="0"/>
                    <a:pt x="0" y="34"/>
                    <a:pt x="0" y="75"/>
                  </a:cubicBezTo>
                  <a:cubicBezTo>
                    <a:pt x="0" y="116"/>
                    <a:pt x="33" y="150"/>
                    <a:pt x="75" y="150"/>
                  </a:cubicBezTo>
                  <a:cubicBezTo>
                    <a:pt x="116" y="150"/>
                    <a:pt x="150" y="116"/>
                    <a:pt x="150" y="75"/>
                  </a:cubicBezTo>
                  <a:close/>
                  <a:moveTo>
                    <a:pt x="140" y="75"/>
                  </a:moveTo>
                  <a:cubicBezTo>
                    <a:pt x="140" y="111"/>
                    <a:pt x="111" y="140"/>
                    <a:pt x="75" y="140"/>
                  </a:cubicBezTo>
                  <a:cubicBezTo>
                    <a:pt x="39" y="140"/>
                    <a:pt x="9" y="111"/>
                    <a:pt x="9" y="75"/>
                  </a:cubicBezTo>
                  <a:cubicBezTo>
                    <a:pt x="9" y="39"/>
                    <a:pt x="39" y="10"/>
                    <a:pt x="75" y="10"/>
                  </a:cubicBezTo>
                  <a:cubicBezTo>
                    <a:pt x="111" y="10"/>
                    <a:pt x="140" y="39"/>
                    <a:pt x="140" y="75"/>
                  </a:cubicBez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19" name="Group 18"/>
          <p:cNvGrpSpPr/>
          <p:nvPr/>
        </p:nvGrpSpPr>
        <p:grpSpPr>
          <a:xfrm>
            <a:off x="5987589" y="3946350"/>
            <a:ext cx="5491447" cy="2734059"/>
            <a:chOff x="5987589" y="3946350"/>
            <a:chExt cx="5491447" cy="2734059"/>
          </a:xfrm>
        </p:grpSpPr>
        <p:sp>
          <p:nvSpPr>
            <p:cNvPr id="20" name="Title Tile"/>
            <p:cNvSpPr/>
            <p:nvPr/>
          </p:nvSpPr>
          <p:spPr bwMode="gray">
            <a:xfrm>
              <a:off x="5997647" y="3946350"/>
              <a:ext cx="5481387" cy="1835295"/>
            </a:xfrm>
            <a:prstGeom prst="rect">
              <a:avLst/>
            </a:prstGeom>
            <a:solidFill>
              <a:schemeClr val="accent6"/>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274320" tIns="45718" rIns="91436" bIns="45718" numCol="1" rtlCol="0" anchor="ctr" anchorCtr="0" compatLnSpc="1">
              <a:prstTxWarp prst="textNoShape">
                <a:avLst/>
              </a:prstTxWarp>
            </a:bodyPr>
            <a:lstStyle/>
            <a:p>
              <a:pPr defTabSz="914099"/>
              <a:r>
                <a:rPr lang="en-US" sz="4000" dirty="0" smtClean="0">
                  <a:gradFill>
                    <a:gsLst>
                      <a:gs pos="2917">
                        <a:srgbClr val="FFFFFF">
                          <a:alpha val="9804"/>
                        </a:srgbClr>
                      </a:gs>
                      <a:gs pos="30000">
                        <a:srgbClr val="FFFFFF"/>
                      </a:gs>
                    </a:gsLst>
                    <a:lin ang="5400000" scaled="0"/>
                  </a:gradFill>
                  <a:ea typeface="Segoe UI" pitchFamily="34" charset="0"/>
                  <a:cs typeface="Segoe UI" pitchFamily="34" charset="0"/>
                </a:rPr>
                <a:t>Developer Network</a:t>
              </a:r>
              <a:endParaRPr lang="en-US" sz="4000" dirty="0">
                <a:gradFill>
                  <a:gsLst>
                    <a:gs pos="2917">
                      <a:srgbClr val="FFFFFF">
                        <a:alpha val="9804"/>
                      </a:srgbClr>
                    </a:gs>
                    <a:gs pos="30000">
                      <a:srgbClr val="FFFFFF"/>
                    </a:gs>
                  </a:gsLst>
                  <a:lin ang="5400000" scaled="0"/>
                </a:gradFill>
                <a:ea typeface="Segoe UI" pitchFamily="34" charset="0"/>
                <a:cs typeface="Segoe UI" pitchFamily="34" charset="0"/>
              </a:endParaRPr>
            </a:p>
          </p:txBody>
        </p:sp>
        <p:sp>
          <p:nvSpPr>
            <p:cNvPr id="21" name="Rectangle 20"/>
            <p:cNvSpPr/>
            <p:nvPr/>
          </p:nvSpPr>
          <p:spPr bwMode="auto">
            <a:xfrm>
              <a:off x="5987589" y="5766010"/>
              <a:ext cx="5491447" cy="914399"/>
            </a:xfrm>
            <a:prstGeom prst="rect">
              <a:avLst/>
            </a:prstGeom>
            <a:solidFill>
              <a:srgbClr val="FFFFFF"/>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182880" tIns="45718" rIns="91436" bIns="45718" numCol="1" rtlCol="0" anchor="ctr" anchorCtr="0" compatLnSpc="1">
              <a:prstTxWarp prst="textNoShape">
                <a:avLst/>
              </a:prstTxWarp>
            </a:bodyPr>
            <a:lstStyle/>
            <a:p>
              <a:pPr defTabSz="914099"/>
              <a:endParaRPr lang="en-US" sz="2200" dirty="0">
                <a:solidFill>
                  <a:srgbClr val="FFFFFF">
                    <a:lumMod val="20000"/>
                    <a:lumOff val="80000"/>
                    <a:alpha val="99000"/>
                  </a:srgbClr>
                </a:solidFill>
                <a:ea typeface="Segoe UI" pitchFamily="34" charset="0"/>
                <a:cs typeface="Segoe UI" pitchFamily="34" charset="0"/>
              </a:endParaRPr>
            </a:p>
          </p:txBody>
        </p:sp>
        <p:sp>
          <p:nvSpPr>
            <p:cNvPr id="23" name="Rectangle 22"/>
            <p:cNvSpPr/>
            <p:nvPr/>
          </p:nvSpPr>
          <p:spPr bwMode="white">
            <a:xfrm>
              <a:off x="6569972" y="6177859"/>
              <a:ext cx="4642353" cy="369332"/>
            </a:xfrm>
            <a:prstGeom prst="rect">
              <a:avLst/>
            </a:prstGeom>
          </p:spPr>
          <p:txBody>
            <a:bodyPr wrap="square" lIns="182880">
              <a:spAutoFit/>
            </a:bodyPr>
            <a:lstStyle/>
            <a:p>
              <a:r>
                <a:rPr lang="en-US" dirty="0">
                  <a:solidFill>
                    <a:srgbClr val="FFFFFF"/>
                  </a:solidFill>
                  <a:hlinkClick r:id="rId4"/>
                </a:rPr>
                <a:t>http</a:t>
              </a:r>
              <a:r>
                <a:rPr lang="en-US" dirty="0" smtClean="0">
                  <a:solidFill>
                    <a:srgbClr val="FFFFFF"/>
                  </a:solidFill>
                  <a:hlinkClick r:id="rId4"/>
                </a:rPr>
                <a:t>://developer.microsoft.com </a:t>
              </a:r>
              <a:endParaRPr lang="en-US" dirty="0">
                <a:solidFill>
                  <a:srgbClr val="FFFFFF"/>
                </a:solidFill>
              </a:endParaRPr>
            </a:p>
          </p:txBody>
        </p:sp>
      </p:grpSp>
      <p:grpSp>
        <p:nvGrpSpPr>
          <p:cNvPr id="25" name="Group 24"/>
          <p:cNvGrpSpPr/>
          <p:nvPr/>
        </p:nvGrpSpPr>
        <p:grpSpPr>
          <a:xfrm>
            <a:off x="274639" y="3947146"/>
            <a:ext cx="5476342" cy="2733263"/>
            <a:chOff x="274639" y="3947146"/>
            <a:chExt cx="5476342" cy="2733263"/>
          </a:xfrm>
        </p:grpSpPr>
        <p:sp>
          <p:nvSpPr>
            <p:cNvPr id="26" name="TechEd Tile"/>
            <p:cNvSpPr/>
            <p:nvPr/>
          </p:nvSpPr>
          <p:spPr bwMode="gray">
            <a:xfrm>
              <a:off x="274639" y="3947146"/>
              <a:ext cx="5476339" cy="1834500"/>
            </a:xfrm>
            <a:prstGeom prst="rect">
              <a:avLst/>
            </a:prstGeom>
            <a:solidFill>
              <a:schemeClr val="accent4"/>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274320" tIns="45718" rIns="91436" bIns="45718" numCol="1" rtlCol="0" anchor="ctr" anchorCtr="0" compatLnSpc="1">
              <a:prstTxWarp prst="textNoShape">
                <a:avLst/>
              </a:prstTxWarp>
            </a:bodyPr>
            <a:lstStyle/>
            <a:p>
              <a:pPr defTabSz="914099"/>
              <a:r>
                <a:rPr lang="en-US" sz="4000" dirty="0" smtClean="0">
                  <a:gradFill>
                    <a:gsLst>
                      <a:gs pos="2917">
                        <a:srgbClr val="FFFFFF">
                          <a:alpha val="9804"/>
                        </a:srgbClr>
                      </a:gs>
                      <a:gs pos="30000">
                        <a:srgbClr val="FFFFFF"/>
                      </a:gs>
                    </a:gsLst>
                    <a:lin ang="5400000" scaled="0"/>
                  </a:gradFill>
                  <a:ea typeface="Segoe UI" pitchFamily="34" charset="0"/>
                  <a:cs typeface="Segoe UI" pitchFamily="34" charset="0"/>
                </a:rPr>
                <a:t>TechNet</a:t>
              </a:r>
              <a:endParaRPr lang="en-US" sz="4000" dirty="0">
                <a:gradFill>
                  <a:gsLst>
                    <a:gs pos="2917">
                      <a:srgbClr val="FFFFFF">
                        <a:alpha val="9804"/>
                      </a:srgbClr>
                    </a:gs>
                    <a:gs pos="30000">
                      <a:srgbClr val="FFFFFF"/>
                    </a:gs>
                  </a:gsLst>
                  <a:lin ang="5400000" scaled="0"/>
                </a:gradFill>
                <a:ea typeface="Segoe UI" pitchFamily="34" charset="0"/>
                <a:cs typeface="Segoe UI" pitchFamily="34" charset="0"/>
              </a:endParaRPr>
            </a:p>
          </p:txBody>
        </p:sp>
        <p:sp>
          <p:nvSpPr>
            <p:cNvPr id="27" name="Rectangle 26"/>
            <p:cNvSpPr/>
            <p:nvPr/>
          </p:nvSpPr>
          <p:spPr bwMode="auto">
            <a:xfrm>
              <a:off x="274639" y="5766010"/>
              <a:ext cx="5476342" cy="914399"/>
            </a:xfrm>
            <a:prstGeom prst="rect">
              <a:avLst/>
            </a:prstGeom>
            <a:solidFill>
              <a:srgbClr val="FFFFFF"/>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182880" tIns="45718" rIns="91436" bIns="45718" numCol="1" rtlCol="0" anchor="ctr" anchorCtr="0" compatLnSpc="1">
              <a:prstTxWarp prst="textNoShape">
                <a:avLst/>
              </a:prstTxWarp>
            </a:bodyPr>
            <a:lstStyle/>
            <a:p>
              <a:pPr defTabSz="914099"/>
              <a:endParaRPr lang="en-US" sz="2200" dirty="0">
                <a:solidFill>
                  <a:srgbClr val="FFFFFF">
                    <a:lumMod val="20000"/>
                    <a:lumOff val="80000"/>
                    <a:alpha val="99000"/>
                  </a:srgbClr>
                </a:solidFill>
                <a:ea typeface="Segoe UI" pitchFamily="34" charset="0"/>
                <a:cs typeface="Segoe UI" pitchFamily="34" charset="0"/>
              </a:endParaRPr>
            </a:p>
          </p:txBody>
        </p:sp>
        <p:sp>
          <p:nvSpPr>
            <p:cNvPr id="28" name="Rectangle 27"/>
            <p:cNvSpPr/>
            <p:nvPr/>
          </p:nvSpPr>
          <p:spPr>
            <a:xfrm>
              <a:off x="862109" y="5827493"/>
              <a:ext cx="2940805" cy="338554"/>
            </a:xfrm>
            <a:prstGeom prst="rect">
              <a:avLst/>
            </a:prstGeom>
          </p:spPr>
          <p:txBody>
            <a:bodyPr wrap="none" lIns="182880">
              <a:spAutoFit/>
            </a:bodyPr>
            <a:lstStyle/>
            <a:p>
              <a:pPr marL="0" lvl="1">
                <a:tabLst>
                  <a:tab pos="1828800" algn="l"/>
                </a:tabLst>
              </a:pPr>
              <a:r>
                <a:rPr lang="en-US" sz="1600" dirty="0">
                  <a:gradFill>
                    <a:gsLst>
                      <a:gs pos="1250">
                        <a:srgbClr val="505050"/>
                      </a:gs>
                      <a:gs pos="100000">
                        <a:srgbClr val="505050"/>
                      </a:gs>
                    </a:gsLst>
                    <a:lin ang="5400000" scaled="0"/>
                  </a:gradFill>
                  <a:ea typeface="Segoe UI" pitchFamily="34" charset="0"/>
                  <a:cs typeface="Segoe UI" pitchFamily="34" charset="0"/>
                </a:rPr>
                <a:t>Resources for IT Professionals</a:t>
              </a:r>
            </a:p>
          </p:txBody>
        </p:sp>
        <p:sp>
          <p:nvSpPr>
            <p:cNvPr id="29" name="Rectangle 28"/>
            <p:cNvSpPr/>
            <p:nvPr/>
          </p:nvSpPr>
          <p:spPr bwMode="white">
            <a:xfrm>
              <a:off x="860289" y="6177859"/>
              <a:ext cx="4169859" cy="369332"/>
            </a:xfrm>
            <a:prstGeom prst="rect">
              <a:avLst/>
            </a:prstGeom>
          </p:spPr>
          <p:txBody>
            <a:bodyPr wrap="square" lIns="182880">
              <a:spAutoFit/>
            </a:bodyPr>
            <a:lstStyle/>
            <a:p>
              <a:pPr>
                <a:spcBef>
                  <a:spcPts val="600"/>
                </a:spcBef>
                <a:buSzPct val="120000"/>
                <a:tabLst>
                  <a:tab pos="1828800" algn="l"/>
                </a:tabLst>
                <a:defRPr/>
              </a:pPr>
              <a:r>
                <a:rPr lang="en-US" dirty="0">
                  <a:solidFill>
                    <a:srgbClr val="FFFFFF"/>
                  </a:solidFill>
                  <a:hlinkClick r:id="rId5"/>
                </a:rPr>
                <a:t>http://microsoft.com/technet  </a:t>
              </a:r>
              <a:endParaRPr lang="en-US" dirty="0">
                <a:solidFill>
                  <a:srgbClr val="FFFFFF"/>
                </a:solidFill>
              </a:endParaRPr>
            </a:p>
          </p:txBody>
        </p:sp>
        <p:sp>
          <p:nvSpPr>
            <p:cNvPr id="30" name="Freeform 54"/>
            <p:cNvSpPr>
              <a:spLocks noEditPoints="1"/>
            </p:cNvSpPr>
            <p:nvPr/>
          </p:nvSpPr>
          <p:spPr bwMode="black">
            <a:xfrm>
              <a:off x="444595" y="6020803"/>
              <a:ext cx="441325" cy="404812"/>
            </a:xfrm>
            <a:custGeom>
              <a:avLst/>
              <a:gdLst>
                <a:gd name="T0" fmla="*/ 84 w 168"/>
                <a:gd name="T1" fmla="*/ 0 h 154"/>
                <a:gd name="T2" fmla="*/ 30 w 168"/>
                <a:gd name="T3" fmla="*/ 22 h 154"/>
                <a:gd name="T4" fmla="*/ 30 w 168"/>
                <a:gd name="T5" fmla="*/ 131 h 154"/>
                <a:gd name="T6" fmla="*/ 84 w 168"/>
                <a:gd name="T7" fmla="*/ 154 h 154"/>
                <a:gd name="T8" fmla="*/ 138 w 168"/>
                <a:gd name="T9" fmla="*/ 131 h 154"/>
                <a:gd name="T10" fmla="*/ 138 w 168"/>
                <a:gd name="T11" fmla="*/ 22 h 154"/>
                <a:gd name="T12" fmla="*/ 84 w 168"/>
                <a:gd name="T13" fmla="*/ 0 h 154"/>
                <a:gd name="T14" fmla="*/ 84 w 168"/>
                <a:gd name="T15" fmla="*/ 10 h 154"/>
                <a:gd name="T16" fmla="*/ 84 w 168"/>
                <a:gd name="T17" fmla="*/ 10 h 154"/>
                <a:gd name="T18" fmla="*/ 131 w 168"/>
                <a:gd name="T19" fmla="*/ 30 h 154"/>
                <a:gd name="T20" fmla="*/ 131 w 168"/>
                <a:gd name="T21" fmla="*/ 124 h 154"/>
                <a:gd name="T22" fmla="*/ 84 w 168"/>
                <a:gd name="T23" fmla="*/ 143 h 154"/>
                <a:gd name="T24" fmla="*/ 37 w 168"/>
                <a:gd name="T25" fmla="*/ 124 h 154"/>
                <a:gd name="T26" fmla="*/ 18 w 168"/>
                <a:gd name="T27" fmla="*/ 77 h 154"/>
                <a:gd name="T28" fmla="*/ 37 w 168"/>
                <a:gd name="T29" fmla="*/ 30 h 154"/>
                <a:gd name="T30" fmla="*/ 84 w 168"/>
                <a:gd name="T31" fmla="*/ 10 h 154"/>
                <a:gd name="T32" fmla="*/ 114 w 168"/>
                <a:gd name="T33" fmla="*/ 64 h 154"/>
                <a:gd name="T34" fmla="*/ 95 w 168"/>
                <a:gd name="T35" fmla="*/ 83 h 154"/>
                <a:gd name="T36" fmla="*/ 91 w 168"/>
                <a:gd name="T37" fmla="*/ 103 h 154"/>
                <a:gd name="T38" fmla="*/ 77 w 168"/>
                <a:gd name="T39" fmla="*/ 89 h 154"/>
                <a:gd name="T40" fmla="*/ 51 w 168"/>
                <a:gd name="T41" fmla="*/ 109 h 154"/>
                <a:gd name="T42" fmla="*/ 51 w 168"/>
                <a:gd name="T43" fmla="*/ 109 h 154"/>
                <a:gd name="T44" fmla="*/ 51 w 168"/>
                <a:gd name="T45" fmla="*/ 109 h 154"/>
                <a:gd name="T46" fmla="*/ 51 w 168"/>
                <a:gd name="T47" fmla="*/ 109 h 154"/>
                <a:gd name="T48" fmla="*/ 51 w 168"/>
                <a:gd name="T49" fmla="*/ 109 h 154"/>
                <a:gd name="T50" fmla="*/ 71 w 168"/>
                <a:gd name="T51" fmla="*/ 84 h 154"/>
                <a:gd name="T52" fmla="*/ 57 w 168"/>
                <a:gd name="T53" fmla="*/ 70 h 154"/>
                <a:gd name="T54" fmla="*/ 78 w 168"/>
                <a:gd name="T55" fmla="*/ 66 h 154"/>
                <a:gd name="T56" fmla="*/ 97 w 168"/>
                <a:gd name="T57" fmla="*/ 46 h 154"/>
                <a:gd name="T58" fmla="*/ 101 w 168"/>
                <a:gd name="T59" fmla="*/ 35 h 154"/>
                <a:gd name="T60" fmla="*/ 126 w 168"/>
                <a:gd name="T61" fmla="*/ 60 h 154"/>
                <a:gd name="T62" fmla="*/ 114 w 168"/>
                <a:gd name="T63" fmla="*/ 6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54">
                  <a:moveTo>
                    <a:pt x="84" y="0"/>
                  </a:moveTo>
                  <a:cubicBezTo>
                    <a:pt x="64" y="0"/>
                    <a:pt x="45" y="7"/>
                    <a:pt x="30" y="22"/>
                  </a:cubicBezTo>
                  <a:cubicBezTo>
                    <a:pt x="0" y="52"/>
                    <a:pt x="0" y="101"/>
                    <a:pt x="30" y="131"/>
                  </a:cubicBezTo>
                  <a:cubicBezTo>
                    <a:pt x="45" y="146"/>
                    <a:pt x="64" y="154"/>
                    <a:pt x="84" y="154"/>
                  </a:cubicBezTo>
                  <a:cubicBezTo>
                    <a:pt x="104" y="154"/>
                    <a:pt x="123" y="146"/>
                    <a:pt x="138" y="131"/>
                  </a:cubicBezTo>
                  <a:cubicBezTo>
                    <a:pt x="168" y="101"/>
                    <a:pt x="168" y="52"/>
                    <a:pt x="138" y="22"/>
                  </a:cubicBezTo>
                  <a:cubicBezTo>
                    <a:pt x="123" y="7"/>
                    <a:pt x="104" y="0"/>
                    <a:pt x="84" y="0"/>
                  </a:cubicBezTo>
                  <a:moveTo>
                    <a:pt x="84" y="10"/>
                  </a:moveTo>
                  <a:cubicBezTo>
                    <a:pt x="84" y="10"/>
                    <a:pt x="84" y="10"/>
                    <a:pt x="84" y="10"/>
                  </a:cubicBezTo>
                  <a:cubicBezTo>
                    <a:pt x="102" y="10"/>
                    <a:pt x="118" y="17"/>
                    <a:pt x="131" y="30"/>
                  </a:cubicBezTo>
                  <a:cubicBezTo>
                    <a:pt x="157" y="56"/>
                    <a:pt x="157" y="98"/>
                    <a:pt x="131" y="124"/>
                  </a:cubicBezTo>
                  <a:cubicBezTo>
                    <a:pt x="118" y="136"/>
                    <a:pt x="102" y="143"/>
                    <a:pt x="84" y="143"/>
                  </a:cubicBezTo>
                  <a:cubicBezTo>
                    <a:pt x="66" y="143"/>
                    <a:pt x="50" y="136"/>
                    <a:pt x="37" y="124"/>
                  </a:cubicBezTo>
                  <a:cubicBezTo>
                    <a:pt x="25" y="111"/>
                    <a:pt x="18" y="94"/>
                    <a:pt x="18" y="77"/>
                  </a:cubicBezTo>
                  <a:cubicBezTo>
                    <a:pt x="18" y="59"/>
                    <a:pt x="25" y="42"/>
                    <a:pt x="37" y="30"/>
                  </a:cubicBezTo>
                  <a:cubicBezTo>
                    <a:pt x="50" y="17"/>
                    <a:pt x="66" y="10"/>
                    <a:pt x="84" y="10"/>
                  </a:cubicBezTo>
                  <a:moveTo>
                    <a:pt x="114" y="64"/>
                  </a:moveTo>
                  <a:cubicBezTo>
                    <a:pt x="95" y="83"/>
                    <a:pt x="95" y="83"/>
                    <a:pt x="95" y="83"/>
                  </a:cubicBezTo>
                  <a:cubicBezTo>
                    <a:pt x="98" y="90"/>
                    <a:pt x="97" y="98"/>
                    <a:pt x="91" y="103"/>
                  </a:cubicBezTo>
                  <a:cubicBezTo>
                    <a:pt x="77" y="89"/>
                    <a:pt x="77" y="89"/>
                    <a:pt x="77" y="89"/>
                  </a:cubicBezTo>
                  <a:cubicBezTo>
                    <a:pt x="62" y="102"/>
                    <a:pt x="53" y="110"/>
                    <a:pt x="51" y="109"/>
                  </a:cubicBezTo>
                  <a:cubicBezTo>
                    <a:pt x="51" y="109"/>
                    <a:pt x="51" y="109"/>
                    <a:pt x="51" y="109"/>
                  </a:cubicBezTo>
                  <a:cubicBezTo>
                    <a:pt x="51" y="109"/>
                    <a:pt x="51" y="109"/>
                    <a:pt x="51" y="109"/>
                  </a:cubicBezTo>
                  <a:cubicBezTo>
                    <a:pt x="51" y="109"/>
                    <a:pt x="51" y="109"/>
                    <a:pt x="51" y="109"/>
                  </a:cubicBezTo>
                  <a:cubicBezTo>
                    <a:pt x="51" y="109"/>
                    <a:pt x="51" y="109"/>
                    <a:pt x="51" y="109"/>
                  </a:cubicBezTo>
                  <a:cubicBezTo>
                    <a:pt x="51" y="108"/>
                    <a:pt x="58" y="98"/>
                    <a:pt x="71" y="84"/>
                  </a:cubicBezTo>
                  <a:cubicBezTo>
                    <a:pt x="57" y="70"/>
                    <a:pt x="57" y="70"/>
                    <a:pt x="57" y="70"/>
                  </a:cubicBezTo>
                  <a:cubicBezTo>
                    <a:pt x="63" y="64"/>
                    <a:pt x="71" y="63"/>
                    <a:pt x="78" y="66"/>
                  </a:cubicBezTo>
                  <a:cubicBezTo>
                    <a:pt x="97" y="46"/>
                    <a:pt x="97" y="46"/>
                    <a:pt x="97" y="46"/>
                  </a:cubicBezTo>
                  <a:cubicBezTo>
                    <a:pt x="96" y="42"/>
                    <a:pt x="97" y="38"/>
                    <a:pt x="101" y="35"/>
                  </a:cubicBezTo>
                  <a:cubicBezTo>
                    <a:pt x="126" y="60"/>
                    <a:pt x="126" y="60"/>
                    <a:pt x="126" y="60"/>
                  </a:cubicBezTo>
                  <a:cubicBezTo>
                    <a:pt x="123" y="63"/>
                    <a:pt x="118" y="65"/>
                    <a:pt x="114" y="64"/>
                  </a:cubicBez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31" name="Group 30"/>
          <p:cNvGrpSpPr/>
          <p:nvPr/>
        </p:nvGrpSpPr>
        <p:grpSpPr>
          <a:xfrm>
            <a:off x="274639" y="1214472"/>
            <a:ext cx="5476342" cy="2742476"/>
            <a:chOff x="274639" y="1214472"/>
            <a:chExt cx="5476342" cy="2742476"/>
          </a:xfrm>
        </p:grpSpPr>
        <p:sp>
          <p:nvSpPr>
            <p:cNvPr id="32" name="Rectangle 31"/>
            <p:cNvSpPr/>
            <p:nvPr/>
          </p:nvSpPr>
          <p:spPr bwMode="auto">
            <a:xfrm>
              <a:off x="274639" y="3040063"/>
              <a:ext cx="5476342" cy="916885"/>
            </a:xfrm>
            <a:prstGeom prst="rect">
              <a:avLst/>
            </a:prstGeom>
            <a:solidFill>
              <a:srgbClr val="FFFFFF"/>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182880" tIns="45718" rIns="91436" bIns="45718" numCol="1" rtlCol="0" anchor="ctr" anchorCtr="0" compatLnSpc="1">
              <a:prstTxWarp prst="textNoShape">
                <a:avLst/>
              </a:prstTxWarp>
            </a:bodyPr>
            <a:lstStyle/>
            <a:p>
              <a:pPr defTabSz="914099"/>
              <a:endParaRPr lang="en-US" sz="2200" dirty="0">
                <a:solidFill>
                  <a:srgbClr val="FFFFFF">
                    <a:lumMod val="20000"/>
                    <a:lumOff val="80000"/>
                    <a:alpha val="99000"/>
                  </a:srgbClr>
                </a:solidFill>
                <a:ea typeface="Segoe UI" pitchFamily="34" charset="0"/>
                <a:cs typeface="Segoe UI" pitchFamily="34" charset="0"/>
              </a:endParaRPr>
            </a:p>
          </p:txBody>
        </p:sp>
        <p:sp>
          <p:nvSpPr>
            <p:cNvPr id="33" name="Rectangle 32"/>
            <p:cNvSpPr/>
            <p:nvPr/>
          </p:nvSpPr>
          <p:spPr>
            <a:xfrm>
              <a:off x="860289" y="3101713"/>
              <a:ext cx="2154116" cy="338554"/>
            </a:xfrm>
            <a:prstGeom prst="rect">
              <a:avLst/>
            </a:prstGeom>
          </p:spPr>
          <p:txBody>
            <a:bodyPr wrap="none" lIns="182880">
              <a:spAutoFit/>
            </a:bodyPr>
            <a:lstStyle/>
            <a:p>
              <a:pPr marL="0" lvl="1">
                <a:tabLst>
                  <a:tab pos="1828800" algn="l"/>
                </a:tabLst>
              </a:pPr>
              <a:r>
                <a:rPr lang="en-US" sz="1600" dirty="0" smtClean="0">
                  <a:gradFill>
                    <a:gsLst>
                      <a:gs pos="1250">
                        <a:srgbClr val="505050"/>
                      </a:gs>
                      <a:gs pos="100000">
                        <a:srgbClr val="505050"/>
                      </a:gs>
                    </a:gsLst>
                    <a:lin ang="5400000" scaled="0"/>
                  </a:gradFill>
                  <a:ea typeface="Segoe UI" pitchFamily="34" charset="0"/>
                  <a:cs typeface="Segoe UI" pitchFamily="34" charset="0"/>
                </a:rPr>
                <a:t>Sessions on Demand</a:t>
              </a:r>
              <a:endParaRPr lang="en-US" sz="1600" dirty="0">
                <a:gradFill>
                  <a:gsLst>
                    <a:gs pos="1250">
                      <a:srgbClr val="505050"/>
                    </a:gs>
                    <a:gs pos="100000">
                      <a:srgbClr val="505050"/>
                    </a:gs>
                  </a:gsLst>
                  <a:lin ang="5400000" scaled="0"/>
                </a:gradFill>
                <a:ea typeface="Segoe UI" pitchFamily="34" charset="0"/>
                <a:cs typeface="Segoe UI" pitchFamily="34" charset="0"/>
              </a:endParaRPr>
            </a:p>
          </p:txBody>
        </p:sp>
        <p:sp>
          <p:nvSpPr>
            <p:cNvPr id="34" name="Rectangle 33"/>
            <p:cNvSpPr/>
            <p:nvPr/>
          </p:nvSpPr>
          <p:spPr bwMode="white">
            <a:xfrm>
              <a:off x="862108" y="3453031"/>
              <a:ext cx="4642203" cy="369332"/>
            </a:xfrm>
            <a:prstGeom prst="rect">
              <a:avLst/>
            </a:prstGeom>
          </p:spPr>
          <p:txBody>
            <a:bodyPr wrap="square" lIns="182880">
              <a:spAutoFit/>
            </a:bodyPr>
            <a:lstStyle/>
            <a:p>
              <a:r>
                <a:rPr lang="en-US" u="sng" dirty="0">
                  <a:solidFill>
                    <a:srgbClr val="FFFFFF"/>
                  </a:solidFill>
                  <a:hlinkClick r:id="rId6"/>
                </a:rPr>
                <a:t>http://channel9.msdn.com/Events/TechEd</a:t>
              </a:r>
              <a:endParaRPr lang="en-US" dirty="0">
                <a:solidFill>
                  <a:srgbClr val="FFFFFF"/>
                </a:solidFill>
              </a:endParaRPr>
            </a:p>
          </p:txBody>
        </p:sp>
        <p:sp>
          <p:nvSpPr>
            <p:cNvPr id="35" name="Freeform 25"/>
            <p:cNvSpPr>
              <a:spLocks noEditPoints="1"/>
            </p:cNvSpPr>
            <p:nvPr/>
          </p:nvSpPr>
          <p:spPr bwMode="black">
            <a:xfrm flipH="1">
              <a:off x="468408" y="3294205"/>
              <a:ext cx="393700" cy="393700"/>
            </a:xfrm>
            <a:custGeom>
              <a:avLst/>
              <a:gdLst>
                <a:gd name="T0" fmla="*/ 50 w 150"/>
                <a:gd name="T1" fmla="*/ 75 h 150"/>
                <a:gd name="T2" fmla="*/ 90 w 150"/>
                <a:gd name="T3" fmla="*/ 45 h 150"/>
                <a:gd name="T4" fmla="*/ 90 w 150"/>
                <a:gd name="T5" fmla="*/ 105 h 150"/>
                <a:gd name="T6" fmla="*/ 50 w 150"/>
                <a:gd name="T7" fmla="*/ 75 h 150"/>
                <a:gd name="T8" fmla="*/ 75 w 150"/>
                <a:gd name="T9" fmla="*/ 140 h 150"/>
                <a:gd name="T10" fmla="*/ 10 w 150"/>
                <a:gd name="T11" fmla="*/ 75 h 150"/>
                <a:gd name="T12" fmla="*/ 75 w 150"/>
                <a:gd name="T13" fmla="*/ 10 h 150"/>
                <a:gd name="T14" fmla="*/ 140 w 150"/>
                <a:gd name="T15" fmla="*/ 75 h 150"/>
                <a:gd name="T16" fmla="*/ 75 w 150"/>
                <a:gd name="T17" fmla="*/ 140 h 150"/>
                <a:gd name="T18" fmla="*/ 75 w 150"/>
                <a:gd name="T19" fmla="*/ 150 h 150"/>
                <a:gd name="T20" fmla="*/ 150 w 150"/>
                <a:gd name="T21" fmla="*/ 75 h 150"/>
                <a:gd name="T22" fmla="*/ 75 w 150"/>
                <a:gd name="T23" fmla="*/ 0 h 150"/>
                <a:gd name="T24" fmla="*/ 0 w 150"/>
                <a:gd name="T25" fmla="*/ 75 h 150"/>
                <a:gd name="T26" fmla="*/ 75 w 150"/>
                <a:gd name="T27"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150">
                  <a:moveTo>
                    <a:pt x="50" y="75"/>
                  </a:moveTo>
                  <a:cubicBezTo>
                    <a:pt x="90" y="45"/>
                    <a:pt x="90" y="45"/>
                    <a:pt x="90" y="45"/>
                  </a:cubicBezTo>
                  <a:cubicBezTo>
                    <a:pt x="90" y="105"/>
                    <a:pt x="90" y="105"/>
                    <a:pt x="90" y="105"/>
                  </a:cubicBezTo>
                  <a:lnTo>
                    <a:pt x="50" y="75"/>
                  </a:lnTo>
                  <a:close/>
                  <a:moveTo>
                    <a:pt x="75" y="140"/>
                  </a:moveTo>
                  <a:cubicBezTo>
                    <a:pt x="39" y="140"/>
                    <a:pt x="10" y="111"/>
                    <a:pt x="10" y="75"/>
                  </a:cubicBezTo>
                  <a:cubicBezTo>
                    <a:pt x="10" y="39"/>
                    <a:pt x="39" y="10"/>
                    <a:pt x="75" y="10"/>
                  </a:cubicBezTo>
                  <a:cubicBezTo>
                    <a:pt x="111" y="10"/>
                    <a:pt x="140" y="39"/>
                    <a:pt x="140" y="75"/>
                  </a:cubicBezTo>
                  <a:cubicBezTo>
                    <a:pt x="140" y="111"/>
                    <a:pt x="111" y="140"/>
                    <a:pt x="75" y="140"/>
                  </a:cubicBezTo>
                  <a:moveTo>
                    <a:pt x="75" y="150"/>
                  </a:moveTo>
                  <a:cubicBezTo>
                    <a:pt x="116" y="150"/>
                    <a:pt x="150" y="116"/>
                    <a:pt x="150" y="75"/>
                  </a:cubicBezTo>
                  <a:cubicBezTo>
                    <a:pt x="150" y="34"/>
                    <a:pt x="116" y="0"/>
                    <a:pt x="75" y="0"/>
                  </a:cubicBezTo>
                  <a:cubicBezTo>
                    <a:pt x="34" y="0"/>
                    <a:pt x="0" y="34"/>
                    <a:pt x="0" y="75"/>
                  </a:cubicBezTo>
                  <a:cubicBezTo>
                    <a:pt x="0" y="116"/>
                    <a:pt x="34" y="150"/>
                    <a:pt x="75" y="150"/>
                  </a:cubicBezTo>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pic>
          <p:nvPicPr>
            <p:cNvPr id="36" name="Picture 35"/>
            <p:cNvPicPr>
              <a:picLocks noChangeAspect="1"/>
            </p:cNvPicPr>
            <p:nvPr/>
          </p:nvPicPr>
          <p:blipFill>
            <a:blip r:embed="rId7" cstate="email">
              <a:extLst>
                <a:ext uri="{28A0092B-C50C-407E-A947-70E740481C1C}">
                  <a14:useLocalDpi xmlns:a14="http://schemas.microsoft.com/office/drawing/2010/main" val="0"/>
                </a:ext>
              </a:extLst>
            </a:blip>
            <a:stretch>
              <a:fillRect/>
            </a:stretch>
          </p:blipFill>
          <p:spPr>
            <a:xfrm>
              <a:off x="274639" y="1214472"/>
              <a:ext cx="5474682" cy="1841152"/>
            </a:xfrm>
            <a:prstGeom prst="rect">
              <a:avLst/>
            </a:prstGeom>
          </p:spPr>
        </p:pic>
      </p:grpSp>
      <p:sp>
        <p:nvSpPr>
          <p:cNvPr id="37" name="Freeform 54"/>
          <p:cNvSpPr>
            <a:spLocks noEditPoints="1"/>
          </p:cNvSpPr>
          <p:nvPr/>
        </p:nvSpPr>
        <p:spPr bwMode="black">
          <a:xfrm>
            <a:off x="6121301" y="6038298"/>
            <a:ext cx="441325" cy="404812"/>
          </a:xfrm>
          <a:custGeom>
            <a:avLst/>
            <a:gdLst>
              <a:gd name="T0" fmla="*/ 84 w 168"/>
              <a:gd name="T1" fmla="*/ 0 h 154"/>
              <a:gd name="T2" fmla="*/ 30 w 168"/>
              <a:gd name="T3" fmla="*/ 22 h 154"/>
              <a:gd name="T4" fmla="*/ 30 w 168"/>
              <a:gd name="T5" fmla="*/ 131 h 154"/>
              <a:gd name="T6" fmla="*/ 84 w 168"/>
              <a:gd name="T7" fmla="*/ 154 h 154"/>
              <a:gd name="T8" fmla="*/ 138 w 168"/>
              <a:gd name="T9" fmla="*/ 131 h 154"/>
              <a:gd name="T10" fmla="*/ 138 w 168"/>
              <a:gd name="T11" fmla="*/ 22 h 154"/>
              <a:gd name="T12" fmla="*/ 84 w 168"/>
              <a:gd name="T13" fmla="*/ 0 h 154"/>
              <a:gd name="T14" fmla="*/ 84 w 168"/>
              <a:gd name="T15" fmla="*/ 10 h 154"/>
              <a:gd name="T16" fmla="*/ 84 w 168"/>
              <a:gd name="T17" fmla="*/ 10 h 154"/>
              <a:gd name="T18" fmla="*/ 131 w 168"/>
              <a:gd name="T19" fmla="*/ 30 h 154"/>
              <a:gd name="T20" fmla="*/ 131 w 168"/>
              <a:gd name="T21" fmla="*/ 124 h 154"/>
              <a:gd name="T22" fmla="*/ 84 w 168"/>
              <a:gd name="T23" fmla="*/ 143 h 154"/>
              <a:gd name="T24" fmla="*/ 37 w 168"/>
              <a:gd name="T25" fmla="*/ 124 h 154"/>
              <a:gd name="T26" fmla="*/ 18 w 168"/>
              <a:gd name="T27" fmla="*/ 77 h 154"/>
              <a:gd name="T28" fmla="*/ 37 w 168"/>
              <a:gd name="T29" fmla="*/ 30 h 154"/>
              <a:gd name="T30" fmla="*/ 84 w 168"/>
              <a:gd name="T31" fmla="*/ 10 h 154"/>
              <a:gd name="T32" fmla="*/ 114 w 168"/>
              <a:gd name="T33" fmla="*/ 64 h 154"/>
              <a:gd name="T34" fmla="*/ 95 w 168"/>
              <a:gd name="T35" fmla="*/ 83 h 154"/>
              <a:gd name="T36" fmla="*/ 91 w 168"/>
              <a:gd name="T37" fmla="*/ 103 h 154"/>
              <a:gd name="T38" fmla="*/ 77 w 168"/>
              <a:gd name="T39" fmla="*/ 89 h 154"/>
              <a:gd name="T40" fmla="*/ 51 w 168"/>
              <a:gd name="T41" fmla="*/ 109 h 154"/>
              <a:gd name="T42" fmla="*/ 51 w 168"/>
              <a:gd name="T43" fmla="*/ 109 h 154"/>
              <a:gd name="T44" fmla="*/ 51 w 168"/>
              <a:gd name="T45" fmla="*/ 109 h 154"/>
              <a:gd name="T46" fmla="*/ 51 w 168"/>
              <a:gd name="T47" fmla="*/ 109 h 154"/>
              <a:gd name="T48" fmla="*/ 51 w 168"/>
              <a:gd name="T49" fmla="*/ 109 h 154"/>
              <a:gd name="T50" fmla="*/ 71 w 168"/>
              <a:gd name="T51" fmla="*/ 84 h 154"/>
              <a:gd name="T52" fmla="*/ 57 w 168"/>
              <a:gd name="T53" fmla="*/ 70 h 154"/>
              <a:gd name="T54" fmla="*/ 78 w 168"/>
              <a:gd name="T55" fmla="*/ 66 h 154"/>
              <a:gd name="T56" fmla="*/ 97 w 168"/>
              <a:gd name="T57" fmla="*/ 46 h 154"/>
              <a:gd name="T58" fmla="*/ 101 w 168"/>
              <a:gd name="T59" fmla="*/ 35 h 154"/>
              <a:gd name="T60" fmla="*/ 126 w 168"/>
              <a:gd name="T61" fmla="*/ 60 h 154"/>
              <a:gd name="T62" fmla="*/ 114 w 168"/>
              <a:gd name="T63" fmla="*/ 6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 h="154">
                <a:moveTo>
                  <a:pt x="84" y="0"/>
                </a:moveTo>
                <a:cubicBezTo>
                  <a:pt x="64" y="0"/>
                  <a:pt x="45" y="7"/>
                  <a:pt x="30" y="22"/>
                </a:cubicBezTo>
                <a:cubicBezTo>
                  <a:pt x="0" y="52"/>
                  <a:pt x="0" y="101"/>
                  <a:pt x="30" y="131"/>
                </a:cubicBezTo>
                <a:cubicBezTo>
                  <a:pt x="45" y="146"/>
                  <a:pt x="64" y="154"/>
                  <a:pt x="84" y="154"/>
                </a:cubicBezTo>
                <a:cubicBezTo>
                  <a:pt x="104" y="154"/>
                  <a:pt x="123" y="146"/>
                  <a:pt x="138" y="131"/>
                </a:cubicBezTo>
                <a:cubicBezTo>
                  <a:pt x="168" y="101"/>
                  <a:pt x="168" y="52"/>
                  <a:pt x="138" y="22"/>
                </a:cubicBezTo>
                <a:cubicBezTo>
                  <a:pt x="123" y="7"/>
                  <a:pt x="104" y="0"/>
                  <a:pt x="84" y="0"/>
                </a:cubicBezTo>
                <a:moveTo>
                  <a:pt x="84" y="10"/>
                </a:moveTo>
                <a:cubicBezTo>
                  <a:pt x="84" y="10"/>
                  <a:pt x="84" y="10"/>
                  <a:pt x="84" y="10"/>
                </a:cubicBezTo>
                <a:cubicBezTo>
                  <a:pt x="102" y="10"/>
                  <a:pt x="118" y="17"/>
                  <a:pt x="131" y="30"/>
                </a:cubicBezTo>
                <a:cubicBezTo>
                  <a:pt x="157" y="56"/>
                  <a:pt x="157" y="98"/>
                  <a:pt x="131" y="124"/>
                </a:cubicBezTo>
                <a:cubicBezTo>
                  <a:pt x="118" y="136"/>
                  <a:pt x="102" y="143"/>
                  <a:pt x="84" y="143"/>
                </a:cubicBezTo>
                <a:cubicBezTo>
                  <a:pt x="66" y="143"/>
                  <a:pt x="50" y="136"/>
                  <a:pt x="37" y="124"/>
                </a:cubicBezTo>
                <a:cubicBezTo>
                  <a:pt x="25" y="111"/>
                  <a:pt x="18" y="94"/>
                  <a:pt x="18" y="77"/>
                </a:cubicBezTo>
                <a:cubicBezTo>
                  <a:pt x="18" y="59"/>
                  <a:pt x="25" y="42"/>
                  <a:pt x="37" y="30"/>
                </a:cubicBezTo>
                <a:cubicBezTo>
                  <a:pt x="50" y="17"/>
                  <a:pt x="66" y="10"/>
                  <a:pt x="84" y="10"/>
                </a:cubicBezTo>
                <a:moveTo>
                  <a:pt x="114" y="64"/>
                </a:moveTo>
                <a:cubicBezTo>
                  <a:pt x="95" y="83"/>
                  <a:pt x="95" y="83"/>
                  <a:pt x="95" y="83"/>
                </a:cubicBezTo>
                <a:cubicBezTo>
                  <a:pt x="98" y="90"/>
                  <a:pt x="97" y="98"/>
                  <a:pt x="91" y="103"/>
                </a:cubicBezTo>
                <a:cubicBezTo>
                  <a:pt x="77" y="89"/>
                  <a:pt x="77" y="89"/>
                  <a:pt x="77" y="89"/>
                </a:cubicBezTo>
                <a:cubicBezTo>
                  <a:pt x="62" y="102"/>
                  <a:pt x="53" y="110"/>
                  <a:pt x="51" y="109"/>
                </a:cubicBezTo>
                <a:cubicBezTo>
                  <a:pt x="51" y="109"/>
                  <a:pt x="51" y="109"/>
                  <a:pt x="51" y="109"/>
                </a:cubicBezTo>
                <a:cubicBezTo>
                  <a:pt x="51" y="109"/>
                  <a:pt x="51" y="109"/>
                  <a:pt x="51" y="109"/>
                </a:cubicBezTo>
                <a:cubicBezTo>
                  <a:pt x="51" y="109"/>
                  <a:pt x="51" y="109"/>
                  <a:pt x="51" y="109"/>
                </a:cubicBezTo>
                <a:cubicBezTo>
                  <a:pt x="51" y="109"/>
                  <a:pt x="51" y="109"/>
                  <a:pt x="51" y="109"/>
                </a:cubicBezTo>
                <a:cubicBezTo>
                  <a:pt x="51" y="108"/>
                  <a:pt x="58" y="98"/>
                  <a:pt x="71" y="84"/>
                </a:cubicBezTo>
                <a:cubicBezTo>
                  <a:pt x="57" y="70"/>
                  <a:pt x="57" y="70"/>
                  <a:pt x="57" y="70"/>
                </a:cubicBezTo>
                <a:cubicBezTo>
                  <a:pt x="63" y="64"/>
                  <a:pt x="71" y="63"/>
                  <a:pt x="78" y="66"/>
                </a:cubicBezTo>
                <a:cubicBezTo>
                  <a:pt x="97" y="46"/>
                  <a:pt x="97" y="46"/>
                  <a:pt x="97" y="46"/>
                </a:cubicBezTo>
                <a:cubicBezTo>
                  <a:pt x="96" y="42"/>
                  <a:pt x="97" y="38"/>
                  <a:pt x="101" y="35"/>
                </a:cubicBezTo>
                <a:cubicBezTo>
                  <a:pt x="126" y="60"/>
                  <a:pt x="126" y="60"/>
                  <a:pt x="126" y="60"/>
                </a:cubicBezTo>
                <a:cubicBezTo>
                  <a:pt x="123" y="63"/>
                  <a:pt x="118" y="65"/>
                  <a:pt x="114" y="64"/>
                </a:cubicBezTo>
                <a:close/>
              </a:path>
            </a:pathLst>
          </a:custGeom>
          <a:solidFill>
            <a:srgbClr val="0072C6"/>
          </a:solidFill>
          <a:ln>
            <a:noFill/>
          </a:ln>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Tree>
    <p:extLst>
      <p:ext uri="{BB962C8B-B14F-4D97-AF65-F5344CB8AC3E}">
        <p14:creationId xmlns:p14="http://schemas.microsoft.com/office/powerpoint/2010/main" val="292872508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750"/>
                                        <p:tgtEl>
                                          <p:spTgt spid="31"/>
                                        </p:tgtEl>
                                      </p:cBhvr>
                                    </p:animEffect>
                                  </p:childTnLst>
                                </p:cTn>
                              </p:par>
                              <p:par>
                                <p:cTn id="8" presetID="63" presetClass="path" presetSubtype="0" decel="100000" fill="hold" nodeType="withEffect">
                                  <p:stCondLst>
                                    <p:cond delay="0"/>
                                  </p:stCondLst>
                                  <p:childTnLst>
                                    <p:animMotion origin="layout" path="M -0.02413 3.26827E-6 L 0 3.26827E-6 " pathEditMode="relative" rAng="0" ptsTypes="AA">
                                      <p:cBhvr>
                                        <p:cTn id="9" dur="750" fill="hold"/>
                                        <p:tgtEl>
                                          <p:spTgt spid="31"/>
                                        </p:tgtEl>
                                        <p:attrNameLst>
                                          <p:attrName>ppt_x</p:attrName>
                                          <p:attrName>ppt_y</p:attrName>
                                        </p:attrNameLst>
                                      </p:cBhvr>
                                      <p:rCtr x="1200" y="0"/>
                                    </p:animMotion>
                                  </p:childTnLst>
                                </p:cTn>
                              </p:par>
                              <p:par>
                                <p:cTn id="10" presetID="10" presetClass="entr" presetSubtype="0" fill="hold" nodeType="withEffect">
                                  <p:stCondLst>
                                    <p:cond delay="10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750"/>
                                        <p:tgtEl>
                                          <p:spTgt spid="13"/>
                                        </p:tgtEl>
                                      </p:cBhvr>
                                    </p:animEffect>
                                  </p:childTnLst>
                                </p:cTn>
                              </p:par>
                              <p:par>
                                <p:cTn id="13" presetID="63" presetClass="path" presetSubtype="0" decel="100000" fill="hold" nodeType="withEffect">
                                  <p:stCondLst>
                                    <p:cond delay="100"/>
                                  </p:stCondLst>
                                  <p:childTnLst>
                                    <p:animMotion origin="layout" path="M -0.02413 3.26827E-6 L 0 3.26827E-6 " pathEditMode="relative" rAng="0" ptsTypes="AA">
                                      <p:cBhvr>
                                        <p:cTn id="14" dur="750" fill="hold"/>
                                        <p:tgtEl>
                                          <p:spTgt spid="13"/>
                                        </p:tgtEl>
                                        <p:attrNameLst>
                                          <p:attrName>ppt_x</p:attrName>
                                          <p:attrName>ppt_y</p:attrName>
                                        </p:attrNameLst>
                                      </p:cBhvr>
                                      <p:rCtr x="1200" y="0"/>
                                    </p:animMotion>
                                  </p:childTnLst>
                                </p:cTn>
                              </p:par>
                              <p:par>
                                <p:cTn id="15" presetID="10" presetClass="entr" presetSubtype="0" fill="hold" nodeType="withEffect">
                                  <p:stCondLst>
                                    <p:cond delay="20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750"/>
                                        <p:tgtEl>
                                          <p:spTgt spid="25"/>
                                        </p:tgtEl>
                                      </p:cBhvr>
                                    </p:animEffect>
                                  </p:childTnLst>
                                </p:cTn>
                              </p:par>
                              <p:par>
                                <p:cTn id="18" presetID="63" presetClass="path" presetSubtype="0" decel="100000" fill="hold" nodeType="withEffect">
                                  <p:stCondLst>
                                    <p:cond delay="200"/>
                                  </p:stCondLst>
                                  <p:childTnLst>
                                    <p:animMotion origin="layout" path="M -0.02413 3.26827E-6 L 0 3.26827E-6 " pathEditMode="relative" rAng="0" ptsTypes="AA">
                                      <p:cBhvr>
                                        <p:cTn id="19" dur="750" fill="hold"/>
                                        <p:tgtEl>
                                          <p:spTgt spid="25"/>
                                        </p:tgtEl>
                                        <p:attrNameLst>
                                          <p:attrName>ppt_x</p:attrName>
                                          <p:attrName>ppt_y</p:attrName>
                                        </p:attrNameLst>
                                      </p:cBhvr>
                                      <p:rCtr x="1200" y="0"/>
                                    </p:animMotion>
                                  </p:childTnLst>
                                </p:cTn>
                              </p:par>
                              <p:par>
                                <p:cTn id="20" presetID="10" presetClass="entr" presetSubtype="0" fill="hold" nodeType="withEffect">
                                  <p:stCondLst>
                                    <p:cond delay="30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750"/>
                                        <p:tgtEl>
                                          <p:spTgt spid="19"/>
                                        </p:tgtEl>
                                      </p:cBhvr>
                                    </p:animEffect>
                                  </p:childTnLst>
                                </p:cTn>
                              </p:par>
                              <p:par>
                                <p:cTn id="23" presetID="63" presetClass="path" presetSubtype="0" decel="100000" fill="hold" nodeType="withEffect">
                                  <p:stCondLst>
                                    <p:cond delay="300"/>
                                  </p:stCondLst>
                                  <p:childTnLst>
                                    <p:animMotion origin="layout" path="M -0.02413 3.26827E-6 L 0 3.26827E-6 " pathEditMode="relative" rAng="0" ptsTypes="AA">
                                      <p:cBhvr>
                                        <p:cTn id="24" dur="750" fill="hold"/>
                                        <p:tgtEl>
                                          <p:spTgt spid="19"/>
                                        </p:tgtEl>
                                        <p:attrNameLst>
                                          <p:attrName>ppt_x</p:attrName>
                                          <p:attrName>ppt_y</p:attrName>
                                        </p:attrNameLst>
                                      </p:cBhvr>
                                      <p:rCtr x="12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Please Complete An Evaluation Form</a:t>
            </a:r>
            <a:br>
              <a:rPr lang="en-US" dirty="0"/>
            </a:br>
            <a:r>
              <a:rPr lang="en-US" sz="4400" dirty="0"/>
              <a:t>Your input is important</a:t>
            </a:r>
            <a:r>
              <a:rPr lang="en-US" sz="4400" dirty="0" smtClean="0"/>
              <a:t>!</a:t>
            </a:r>
            <a:endParaRPr lang="en-US" dirty="0"/>
          </a:p>
        </p:txBody>
      </p:sp>
      <p:sp>
        <p:nvSpPr>
          <p:cNvPr id="9" name="Text Placeholder 2"/>
          <p:cNvSpPr txBox="1">
            <a:spLocks/>
          </p:cNvSpPr>
          <p:nvPr/>
        </p:nvSpPr>
        <p:spPr>
          <a:xfrm>
            <a:off x="207934" y="2568267"/>
            <a:ext cx="4023956" cy="1293773"/>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01600" indent="0">
              <a:spcBef>
                <a:spcPts val="0"/>
              </a:spcBef>
              <a:buClr>
                <a:srgbClr val="FFFFFF"/>
              </a:buClr>
              <a:buFontTx/>
              <a:buNone/>
            </a:pPr>
            <a:r>
              <a:rPr lang="en-US" sz="2800" u="sng" dirty="0">
                <a:gradFill>
                  <a:gsLst>
                    <a:gs pos="1250">
                      <a:srgbClr val="FFFFFF"/>
                    </a:gs>
                    <a:gs pos="100000">
                      <a:srgbClr val="FFFFFF"/>
                    </a:gs>
                  </a:gsLst>
                  <a:lin ang="5400000" scaled="0"/>
                </a:gradFill>
              </a:rPr>
              <a:t>TechEd Schedule Builder </a:t>
            </a:r>
            <a:endParaRPr lang="en-US" sz="2800" u="sng" dirty="0" smtClean="0">
              <a:gradFill>
                <a:gsLst>
                  <a:gs pos="1250">
                    <a:srgbClr val="FFFFFF"/>
                  </a:gs>
                  <a:gs pos="100000">
                    <a:srgbClr val="FFFFFF"/>
                  </a:gs>
                </a:gsLst>
                <a:lin ang="5400000" scaled="0"/>
              </a:gradFill>
            </a:endParaRPr>
          </a:p>
          <a:p>
            <a:pPr marL="101600" indent="0" algn="ctr">
              <a:spcBef>
                <a:spcPts val="0"/>
              </a:spcBef>
              <a:buClr>
                <a:srgbClr val="FFFFFF"/>
              </a:buClr>
              <a:buFontTx/>
              <a:buNone/>
            </a:pPr>
            <a:r>
              <a:rPr lang="en-US" sz="2400" dirty="0" smtClean="0">
                <a:gradFill>
                  <a:gsLst>
                    <a:gs pos="1250">
                      <a:srgbClr val="FFFFFF"/>
                    </a:gs>
                    <a:gs pos="100000">
                      <a:srgbClr val="FFFFFF"/>
                    </a:gs>
                  </a:gsLst>
                  <a:lin ang="5400000" scaled="0"/>
                </a:gradFill>
              </a:rPr>
              <a:t>CommNet </a:t>
            </a:r>
            <a:r>
              <a:rPr lang="en-US" sz="2400" dirty="0">
                <a:gradFill>
                  <a:gsLst>
                    <a:gs pos="1250">
                      <a:srgbClr val="FFFFFF"/>
                    </a:gs>
                    <a:gs pos="100000">
                      <a:srgbClr val="FFFFFF"/>
                    </a:gs>
                  </a:gsLst>
                  <a:lin ang="5400000" scaled="0"/>
                </a:gradFill>
              </a:rPr>
              <a:t>station </a:t>
            </a:r>
            <a:r>
              <a:rPr lang="en-US" sz="2400" dirty="0" smtClean="0">
                <a:gradFill>
                  <a:gsLst>
                    <a:gs pos="1250">
                      <a:srgbClr val="FFFFFF"/>
                    </a:gs>
                    <a:gs pos="100000">
                      <a:srgbClr val="FFFFFF"/>
                    </a:gs>
                  </a:gsLst>
                  <a:lin ang="5400000" scaled="0"/>
                </a:gradFill>
              </a:rPr>
              <a:t>or PC</a:t>
            </a:r>
          </a:p>
        </p:txBody>
      </p:sp>
      <p:pic>
        <p:nvPicPr>
          <p:cNvPr id="14" name="Picture 13"/>
          <p:cNvPicPr>
            <a:picLocks noChangeAspect="1"/>
          </p:cNvPicPr>
          <p:nvPr/>
        </p:nvPicPr>
        <p:blipFill rotWithShape="1">
          <a:blip r:embed="rId4">
            <a:extLst>
              <a:ext uri="{28A0092B-C50C-407E-A947-70E740481C1C}">
                <a14:useLocalDpi xmlns:a14="http://schemas.microsoft.com/office/drawing/2010/main" val="0"/>
              </a:ext>
            </a:extLst>
          </a:blip>
          <a:srcRect b="48042"/>
          <a:stretch/>
        </p:blipFill>
        <p:spPr>
          <a:xfrm>
            <a:off x="4954934" y="3581319"/>
            <a:ext cx="3390998" cy="3421143"/>
          </a:xfrm>
          <a:prstGeom prst="rect">
            <a:avLst/>
          </a:prstGeom>
        </p:spPr>
      </p:pic>
      <p:pic>
        <p:nvPicPr>
          <p:cNvPr id="13" name="Picture 2"/>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986982" y="3581318"/>
            <a:ext cx="3119115" cy="3119115"/>
          </a:xfrm>
          <a:prstGeom prst="rect">
            <a:avLst/>
          </a:prstGeom>
          <a:noFill/>
          <a:extLst>
            <a:ext uri="{909E8E84-426E-40DD-AFC4-6F175D3DCCD1}">
              <a14:hiddenFill xmlns:a14="http://schemas.microsoft.com/office/drawing/2010/main">
                <a:solidFill>
                  <a:srgbClr val="FFFFFF"/>
                </a:solidFill>
              </a14:hiddenFill>
            </a:ext>
          </a:extLst>
        </p:spPr>
      </p:pic>
      <p:sp>
        <p:nvSpPr>
          <p:cNvPr id="17" name="Text Placeholder 2"/>
          <p:cNvSpPr txBox="1">
            <a:spLocks/>
          </p:cNvSpPr>
          <p:nvPr/>
        </p:nvSpPr>
        <p:spPr>
          <a:xfrm>
            <a:off x="4769627" y="2496990"/>
            <a:ext cx="3588183" cy="1548427"/>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01600" indent="0" algn="ctr">
              <a:lnSpc>
                <a:spcPct val="100000"/>
              </a:lnSpc>
              <a:spcBef>
                <a:spcPts val="0"/>
              </a:spcBef>
              <a:buClr>
                <a:srgbClr val="FFFFFF"/>
              </a:buClr>
              <a:buFontTx/>
              <a:buNone/>
            </a:pPr>
            <a:r>
              <a:rPr lang="en-US" sz="2800" u="sng" dirty="0">
                <a:gradFill>
                  <a:gsLst>
                    <a:gs pos="1250">
                      <a:srgbClr val="FFFFFF"/>
                    </a:gs>
                    <a:gs pos="100000">
                      <a:srgbClr val="FFFFFF"/>
                    </a:gs>
                  </a:gsLst>
                  <a:lin ang="5400000" scaled="0"/>
                </a:gradFill>
              </a:rPr>
              <a:t>TechEd Mobile </a:t>
            </a:r>
            <a:r>
              <a:rPr lang="en-US" sz="2800" u="sng" dirty="0" smtClean="0">
                <a:gradFill>
                  <a:gsLst>
                    <a:gs pos="1250">
                      <a:srgbClr val="FFFFFF"/>
                    </a:gs>
                    <a:gs pos="100000">
                      <a:srgbClr val="FFFFFF"/>
                    </a:gs>
                  </a:gsLst>
                  <a:lin ang="5400000" scaled="0"/>
                </a:gradFill>
              </a:rPr>
              <a:t>app</a:t>
            </a:r>
          </a:p>
          <a:p>
            <a:pPr marL="101600" indent="0" algn="ctr">
              <a:lnSpc>
                <a:spcPct val="100000"/>
              </a:lnSpc>
              <a:spcBef>
                <a:spcPts val="0"/>
              </a:spcBef>
              <a:buClr>
                <a:srgbClr val="FFFFFF"/>
              </a:buClr>
              <a:buFontTx/>
              <a:buNone/>
            </a:pPr>
            <a:r>
              <a:rPr lang="en-US" sz="2400" dirty="0" smtClean="0">
                <a:gradFill>
                  <a:gsLst>
                    <a:gs pos="1250">
                      <a:srgbClr val="FFFFFF"/>
                    </a:gs>
                    <a:gs pos="100000">
                      <a:srgbClr val="FFFFFF"/>
                    </a:gs>
                  </a:gsLst>
                  <a:lin ang="5400000" scaled="0"/>
                </a:gradFill>
              </a:rPr>
              <a:t>Phone or Tablet</a:t>
            </a:r>
            <a:r>
              <a:rPr lang="en-US" sz="2800" u="sng" dirty="0" smtClean="0">
                <a:gradFill>
                  <a:gsLst>
                    <a:gs pos="1250">
                      <a:srgbClr val="FFFFFF"/>
                    </a:gs>
                    <a:gs pos="100000">
                      <a:srgbClr val="FFFFFF"/>
                    </a:gs>
                  </a:gsLst>
                  <a:lin ang="5400000" scaled="0"/>
                </a:gradFill>
              </a:rPr>
              <a:t> </a:t>
            </a:r>
          </a:p>
        </p:txBody>
      </p:sp>
      <p:sp>
        <p:nvSpPr>
          <p:cNvPr id="18" name="Text Placeholder 2"/>
          <p:cNvSpPr txBox="1">
            <a:spLocks/>
          </p:cNvSpPr>
          <p:nvPr/>
        </p:nvSpPr>
        <p:spPr>
          <a:xfrm>
            <a:off x="9036053" y="2495478"/>
            <a:ext cx="3150539" cy="628973"/>
          </a:xfrm>
          <a:prstGeom prst="rect">
            <a:avLst/>
          </a:prstGeom>
        </p:spPr>
        <p:txBody>
          <a:bodyPr/>
          <a:lstStyle>
            <a:lvl1pPr marL="342900" marR="0" indent="-3429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01600" indent="0" algn="ctr">
              <a:spcAft>
                <a:spcPts val="600"/>
              </a:spcAft>
              <a:buClr>
                <a:srgbClr val="FFFFFF"/>
              </a:buClr>
              <a:buFontTx/>
              <a:buNone/>
            </a:pPr>
            <a:r>
              <a:rPr lang="en-US" sz="2800" u="sng" dirty="0" smtClean="0">
                <a:gradFill>
                  <a:gsLst>
                    <a:gs pos="1250">
                      <a:srgbClr val="FFFFFF"/>
                    </a:gs>
                    <a:gs pos="100000">
                      <a:srgbClr val="FFFFFF"/>
                    </a:gs>
                  </a:gsLst>
                  <a:lin ang="5400000" scaled="0"/>
                </a:gradFill>
              </a:rPr>
              <a:t>QR code</a:t>
            </a:r>
          </a:p>
        </p:txBody>
      </p:sp>
      <p:grpSp>
        <p:nvGrpSpPr>
          <p:cNvPr id="5" name="Group 4"/>
          <p:cNvGrpSpPr/>
          <p:nvPr/>
        </p:nvGrpSpPr>
        <p:grpSpPr>
          <a:xfrm>
            <a:off x="387213" y="3526770"/>
            <a:ext cx="4060839" cy="3475692"/>
            <a:chOff x="328598" y="3526770"/>
            <a:chExt cx="4060839" cy="3475692"/>
          </a:xfrm>
        </p:grpSpPr>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8598" y="3526870"/>
              <a:ext cx="4060839" cy="3475492"/>
            </a:xfrm>
            <a:prstGeom prst="rect">
              <a:avLst/>
            </a:prstGeom>
          </p:spPr>
        </p:pic>
        <p:sp>
          <p:nvSpPr>
            <p:cNvPr id="4" name="Rectangle 3"/>
            <p:cNvSpPr/>
            <p:nvPr/>
          </p:nvSpPr>
          <p:spPr bwMode="auto">
            <a:xfrm>
              <a:off x="328598" y="3526770"/>
              <a:ext cx="4060839" cy="3475692"/>
            </a:xfrm>
            <a:prstGeom prst="rect">
              <a:avLst/>
            </a:prstGeom>
            <a:gradFill flip="none" rotWithShape="1">
              <a:gsLst>
                <a:gs pos="18000">
                  <a:schemeClr val="bg2">
                    <a:alpha val="0"/>
                  </a:schemeClr>
                </a:gs>
                <a:gs pos="59000">
                  <a:srgbClr val="442359">
                    <a:alpha val="50000"/>
                  </a:srgbClr>
                </a:gs>
                <a:gs pos="92000">
                  <a:schemeClr val="bg2"/>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3940779486"/>
      </p:ext>
    </p:extLst>
  </p:cSld>
  <p:clrMapOvr>
    <a:masterClrMapping/>
  </p:clrMapOvr>
  <p:transition spd="slow">
    <p:push/>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Evaluate this session</a:t>
            </a:r>
            <a:endParaRPr lang="en-US" dirty="0"/>
          </a:p>
        </p:txBody>
      </p:sp>
      <p:pic>
        <p:nvPicPr>
          <p:cNvPr id="10"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475830" y="1212849"/>
            <a:ext cx="5484814" cy="54848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9483133"/>
      </p:ext>
    </p:extLst>
  </p:cSld>
  <p:clrMapOvr>
    <a:masterClrMapping/>
  </p:clrMapOvr>
  <p:transition spd="slow">
    <p:push/>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invGray">
          <a:xfrm>
            <a:off x="459230" y="2792817"/>
            <a:ext cx="3288506" cy="704445"/>
          </a:xfrm>
          <a:prstGeom prst="rect">
            <a:avLst/>
          </a:prstGeom>
        </p:spPr>
      </p:pic>
      <p:sp>
        <p:nvSpPr>
          <p:cNvPr id="5" name="Text Box 3"/>
          <p:cNvSpPr txBox="1">
            <a:spLocks noChangeArrowheads="1"/>
          </p:cNvSpPr>
          <p:nvPr/>
        </p:nvSpPr>
        <p:spPr bwMode="blackWhite">
          <a:xfrm>
            <a:off x="273051" y="6079032"/>
            <a:ext cx="10974388" cy="618631"/>
          </a:xfrm>
          <a:prstGeom prst="rect">
            <a:avLst/>
          </a:prstGeom>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2014 Microsoft Corporation. All rights reserved. Microsoft, Windows, and other product names are or may be registered trademarks and/or trademarks in the U.S. and/or other countries.</a:t>
            </a:r>
          </a:p>
          <a:p>
            <a:pPr defTabSz="932290" eaLnBrk="0" hangingPunct="0"/>
            <a:r>
              <a:rPr lang="en-US" sz="700"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37637" y="449261"/>
            <a:ext cx="2929050" cy="1344905"/>
          </a:xfrm>
          <a:prstGeom prst="rect">
            <a:avLst/>
          </a:prstGeom>
        </p:spPr>
      </p:pic>
    </p:spTree>
    <p:extLst>
      <p:ext uri="{BB962C8B-B14F-4D97-AF65-F5344CB8AC3E}">
        <p14:creationId xmlns:p14="http://schemas.microsoft.com/office/powerpoint/2010/main" val="1269017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Azure Search</a:t>
            </a:r>
            <a:endParaRPr lang="en-US" dirty="0"/>
          </a:p>
        </p:txBody>
      </p:sp>
      <p:sp>
        <p:nvSpPr>
          <p:cNvPr id="4" name="Text Placeholder 2"/>
          <p:cNvSpPr txBox="1">
            <a:spLocks/>
          </p:cNvSpPr>
          <p:nvPr/>
        </p:nvSpPr>
        <p:spPr>
          <a:xfrm>
            <a:off x="274638" y="2278062"/>
            <a:ext cx="11887200" cy="240065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sz="2000" kern="1200" spc="0" baseline="0">
                <a:gradFill>
                  <a:gsLst>
                    <a:gs pos="1250">
                      <a:schemeClr val="tx1"/>
                    </a:gs>
                    <a:gs pos="100000">
                      <a:schemeClr val="tx1"/>
                    </a:gs>
                  </a:gsLst>
                  <a:lin ang="5400000" scaled="0"/>
                </a:gradFill>
                <a:latin typeface="+mn-lt"/>
                <a:ea typeface="+mn-ea"/>
                <a:cs typeface="+mn-cs"/>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mn-cs"/>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gradFill>
                  <a:gsLst>
                    <a:gs pos="1250">
                      <a:srgbClr val="FFFFFF"/>
                    </a:gs>
                    <a:gs pos="99000">
                      <a:srgbClr val="FFFFFF"/>
                    </a:gs>
                  </a:gsLst>
                  <a:lin ang="5400000" scaled="0"/>
                </a:gradFill>
              </a:rPr>
              <a:t>A search-as-a-service solution allowing developers to incorporate great search experiences into applications without managing infrastructure or needing to become search experts.</a:t>
            </a:r>
            <a:endParaRPr lang="en-US" dirty="0">
              <a:gradFill>
                <a:gsLst>
                  <a:gs pos="1250">
                    <a:srgbClr val="FFFFFF"/>
                  </a:gs>
                  <a:gs pos="99000">
                    <a:srgbClr val="FFFFFF"/>
                  </a:gs>
                </a:gsLst>
                <a:lin ang="5400000" scaled="0"/>
              </a:gradFill>
            </a:endParaRPr>
          </a:p>
        </p:txBody>
      </p:sp>
    </p:spTree>
    <p:extLst>
      <p:ext uri="{BB962C8B-B14F-4D97-AF65-F5344CB8AC3E}">
        <p14:creationId xmlns:p14="http://schemas.microsoft.com/office/powerpoint/2010/main" val="224667562"/>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Scenarios</a:t>
            </a:r>
            <a:endParaRPr lang="en-US" dirty="0"/>
          </a:p>
        </p:txBody>
      </p:sp>
      <p:sp>
        <p:nvSpPr>
          <p:cNvPr id="3" name="Text Placeholder 2"/>
          <p:cNvSpPr>
            <a:spLocks noGrp="1"/>
          </p:cNvSpPr>
          <p:nvPr>
            <p:ph type="body" sz="quarter" idx="11"/>
          </p:nvPr>
        </p:nvSpPr>
        <p:spPr>
          <a:xfrm>
            <a:off x="274639" y="1212849"/>
            <a:ext cx="11889564" cy="5355312"/>
          </a:xfrm>
        </p:spPr>
        <p:txBody>
          <a:bodyPr/>
          <a:lstStyle/>
          <a:p>
            <a:endParaRPr lang="en-US" i="1" dirty="0" smtClean="0"/>
          </a:p>
          <a:p>
            <a:r>
              <a:rPr lang="en-US" i="1" dirty="0" smtClean="0"/>
              <a:t>If </a:t>
            </a:r>
            <a:r>
              <a:rPr lang="en-US" i="1" dirty="0"/>
              <a:t>an </a:t>
            </a:r>
            <a:r>
              <a:rPr lang="en-US" i="1"/>
              <a:t>app </a:t>
            </a:r>
            <a:r>
              <a:rPr lang="en-US" i="1" smtClean="0"/>
              <a:t>offers </a:t>
            </a:r>
            <a:r>
              <a:rPr lang="en-US" i="1" dirty="0" smtClean="0"/>
              <a:t>lots of content your users will be more effective searching instead of </a:t>
            </a:r>
            <a:r>
              <a:rPr lang="en-US" i="1" dirty="0"/>
              <a:t>browsing</a:t>
            </a:r>
          </a:p>
          <a:p>
            <a:endParaRPr lang="en-US" dirty="0" smtClean="0"/>
          </a:p>
          <a:p>
            <a:pPr marL="571500" indent="-571500">
              <a:buFont typeface="Wingdings" panose="05000000000000000000" pitchFamily="2" charset="2"/>
              <a:buChar char="§"/>
            </a:pPr>
            <a:r>
              <a:rPr lang="en-US" dirty="0"/>
              <a:t>Online </a:t>
            </a:r>
            <a:r>
              <a:rPr lang="en-US" dirty="0" smtClean="0"/>
              <a:t>retail, ecommerce</a:t>
            </a:r>
            <a:endParaRPr lang="en-US" dirty="0"/>
          </a:p>
          <a:p>
            <a:pPr marL="571500" indent="-571500">
              <a:buFont typeface="Wingdings" panose="05000000000000000000" pitchFamily="2" charset="2"/>
              <a:buChar char="§"/>
            </a:pPr>
            <a:r>
              <a:rPr lang="en-US" dirty="0"/>
              <a:t>User-generated </a:t>
            </a:r>
            <a:r>
              <a:rPr lang="en-US" dirty="0" smtClean="0"/>
              <a:t>content, social content</a:t>
            </a:r>
            <a:endParaRPr lang="en-US" dirty="0"/>
          </a:p>
          <a:p>
            <a:pPr marL="571500" indent="-571500">
              <a:buFont typeface="Wingdings" panose="05000000000000000000" pitchFamily="2" charset="2"/>
              <a:buChar char="§"/>
            </a:pPr>
            <a:r>
              <a:rPr lang="en-US" dirty="0"/>
              <a:t>Line-of-business applications</a:t>
            </a:r>
          </a:p>
          <a:p>
            <a:endParaRPr lang="en-US" dirty="0"/>
          </a:p>
        </p:txBody>
      </p:sp>
    </p:spTree>
    <p:extLst>
      <p:ext uri="{BB962C8B-B14F-4D97-AF65-F5344CB8AC3E}">
        <p14:creationId xmlns:p14="http://schemas.microsoft.com/office/powerpoint/2010/main" val="423712713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Azure Search</a:t>
            </a:r>
            <a:endParaRPr lang="en-US" dirty="0"/>
          </a:p>
        </p:txBody>
      </p:sp>
      <p:sp>
        <p:nvSpPr>
          <p:cNvPr id="3" name="Rectangle 2"/>
          <p:cNvSpPr/>
          <p:nvPr/>
        </p:nvSpPr>
        <p:spPr bwMode="auto">
          <a:xfrm>
            <a:off x="655637" y="2887662"/>
            <a:ext cx="1986596" cy="150222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400" dirty="0" smtClean="0">
                <a:gradFill>
                  <a:gsLst>
                    <a:gs pos="0">
                      <a:srgbClr val="FFFFFF"/>
                    </a:gs>
                    <a:gs pos="100000">
                      <a:srgbClr val="FFFFFF"/>
                    </a:gs>
                  </a:gsLst>
                  <a:lin ang="5400000" scaled="0"/>
                </a:gradFill>
                <a:ea typeface="Segoe UI" pitchFamily="34" charset="0"/>
                <a:cs typeface="Segoe UI" pitchFamily="34" charset="0"/>
              </a:rPr>
              <a:t>Provision service</a:t>
            </a:r>
          </a:p>
        </p:txBody>
      </p:sp>
      <p:sp>
        <p:nvSpPr>
          <p:cNvPr id="4" name="Rectangle 3"/>
          <p:cNvSpPr/>
          <p:nvPr/>
        </p:nvSpPr>
        <p:spPr bwMode="auto">
          <a:xfrm>
            <a:off x="2922720" y="2887662"/>
            <a:ext cx="1986596" cy="150222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400" dirty="0" smtClean="0">
                <a:gradFill>
                  <a:gsLst>
                    <a:gs pos="0">
                      <a:srgbClr val="FFFFFF"/>
                    </a:gs>
                    <a:gs pos="100000">
                      <a:srgbClr val="FFFFFF"/>
                    </a:gs>
                  </a:gsLst>
                  <a:lin ang="5400000" scaled="0"/>
                </a:gradFill>
                <a:ea typeface="Segoe UI" pitchFamily="34" charset="0"/>
                <a:cs typeface="Segoe UI" pitchFamily="34" charset="0"/>
              </a:rPr>
              <a:t>Create index</a:t>
            </a:r>
          </a:p>
        </p:txBody>
      </p:sp>
      <p:sp>
        <p:nvSpPr>
          <p:cNvPr id="5" name="Rectangle 4"/>
          <p:cNvSpPr/>
          <p:nvPr/>
        </p:nvSpPr>
        <p:spPr bwMode="auto">
          <a:xfrm>
            <a:off x="5190155" y="2887662"/>
            <a:ext cx="1986596" cy="150222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400" dirty="0" smtClean="0">
                <a:gradFill>
                  <a:gsLst>
                    <a:gs pos="0">
                      <a:srgbClr val="FFFFFF"/>
                    </a:gs>
                    <a:gs pos="100000">
                      <a:srgbClr val="FFFFFF"/>
                    </a:gs>
                  </a:gsLst>
                  <a:lin ang="5400000" scaled="0"/>
                </a:gradFill>
                <a:ea typeface="Segoe UI" pitchFamily="34" charset="0"/>
                <a:cs typeface="Segoe UI" pitchFamily="34" charset="0"/>
              </a:rPr>
              <a:t>Index </a:t>
            </a:r>
            <a:br>
              <a:rPr lang="en-US" sz="2400" dirty="0" smtClean="0">
                <a:gradFill>
                  <a:gsLst>
                    <a:gs pos="0">
                      <a:srgbClr val="FFFFFF"/>
                    </a:gs>
                    <a:gs pos="100000">
                      <a:srgbClr val="FFFFFF"/>
                    </a:gs>
                  </a:gsLst>
                  <a:lin ang="5400000" scaled="0"/>
                </a:gradFill>
                <a:ea typeface="Segoe UI" pitchFamily="34" charset="0"/>
                <a:cs typeface="Segoe UI" pitchFamily="34" charset="0"/>
              </a:rPr>
            </a:br>
            <a:r>
              <a:rPr lang="en-US" sz="2400" dirty="0" smtClean="0">
                <a:gradFill>
                  <a:gsLst>
                    <a:gs pos="0">
                      <a:srgbClr val="FFFFFF"/>
                    </a:gs>
                    <a:gs pos="100000">
                      <a:srgbClr val="FFFFFF"/>
                    </a:gs>
                  </a:gsLst>
                  <a:lin ang="5400000" scaled="0"/>
                </a:gradFill>
                <a:ea typeface="Segoe UI" pitchFamily="34" charset="0"/>
                <a:cs typeface="Segoe UI" pitchFamily="34" charset="0"/>
              </a:rPr>
              <a:t>data</a:t>
            </a:r>
          </a:p>
        </p:txBody>
      </p:sp>
      <p:sp>
        <p:nvSpPr>
          <p:cNvPr id="6" name="Rectangle 5"/>
          <p:cNvSpPr/>
          <p:nvPr/>
        </p:nvSpPr>
        <p:spPr bwMode="auto">
          <a:xfrm>
            <a:off x="7457590" y="2887662"/>
            <a:ext cx="1986596" cy="150222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400" dirty="0" smtClean="0">
                <a:gradFill>
                  <a:gsLst>
                    <a:gs pos="0">
                      <a:srgbClr val="FFFFFF"/>
                    </a:gs>
                    <a:gs pos="100000">
                      <a:srgbClr val="FFFFFF"/>
                    </a:gs>
                  </a:gsLst>
                  <a:lin ang="5400000" scaled="0"/>
                </a:gradFill>
                <a:ea typeface="Segoe UI" pitchFamily="34" charset="0"/>
                <a:cs typeface="Segoe UI" pitchFamily="34" charset="0"/>
              </a:rPr>
              <a:t>Search</a:t>
            </a:r>
          </a:p>
        </p:txBody>
      </p:sp>
      <p:sp>
        <p:nvSpPr>
          <p:cNvPr id="7" name="Right Arrow 6"/>
          <p:cNvSpPr/>
          <p:nvPr/>
        </p:nvSpPr>
        <p:spPr bwMode="auto">
          <a:xfrm>
            <a:off x="2586358" y="3253980"/>
            <a:ext cx="391885" cy="653142"/>
          </a:xfrm>
          <a:prstGeom prst="rightArrow">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Right Arrow 7"/>
          <p:cNvSpPr/>
          <p:nvPr/>
        </p:nvSpPr>
        <p:spPr bwMode="auto">
          <a:xfrm>
            <a:off x="4853793" y="3285878"/>
            <a:ext cx="391885" cy="653142"/>
          </a:xfrm>
          <a:prstGeom prst="rightArrow">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Right Arrow 8"/>
          <p:cNvSpPr/>
          <p:nvPr/>
        </p:nvSpPr>
        <p:spPr bwMode="auto">
          <a:xfrm>
            <a:off x="7121228" y="3285878"/>
            <a:ext cx="391885" cy="653142"/>
          </a:xfrm>
          <a:prstGeom prst="rightArrow">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p:nvSpPr>
        <p:spPr bwMode="auto">
          <a:xfrm>
            <a:off x="9725025" y="2887662"/>
            <a:ext cx="1986596" cy="1502228"/>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lang="en-US" sz="2400" dirty="0" smtClean="0">
                <a:gradFill>
                  <a:gsLst>
                    <a:gs pos="0">
                      <a:srgbClr val="FFFFFF"/>
                    </a:gs>
                    <a:gs pos="100000">
                      <a:srgbClr val="FFFFFF"/>
                    </a:gs>
                  </a:gsLst>
                  <a:lin ang="5400000" scaled="0"/>
                </a:gradFill>
                <a:ea typeface="Segoe UI" pitchFamily="34" charset="0"/>
                <a:cs typeface="Segoe UI" pitchFamily="34" charset="0"/>
              </a:rPr>
              <a:t>Tune </a:t>
            </a:r>
            <a:br>
              <a:rPr lang="en-US" sz="2400" dirty="0" smtClean="0">
                <a:gradFill>
                  <a:gsLst>
                    <a:gs pos="0">
                      <a:srgbClr val="FFFFFF"/>
                    </a:gs>
                    <a:gs pos="100000">
                      <a:srgbClr val="FFFFFF"/>
                    </a:gs>
                  </a:gsLst>
                  <a:lin ang="5400000" scaled="0"/>
                </a:gradFill>
                <a:ea typeface="Segoe UI" pitchFamily="34" charset="0"/>
                <a:cs typeface="Segoe UI" pitchFamily="34" charset="0"/>
              </a:rPr>
            </a:br>
            <a:r>
              <a:rPr lang="en-US" sz="2400" dirty="0" smtClean="0">
                <a:gradFill>
                  <a:gsLst>
                    <a:gs pos="0">
                      <a:srgbClr val="FFFFFF"/>
                    </a:gs>
                    <a:gs pos="100000">
                      <a:srgbClr val="FFFFFF"/>
                    </a:gs>
                  </a:gsLst>
                  <a:lin ang="5400000" scaled="0"/>
                </a:gradFill>
                <a:ea typeface="Segoe UI" pitchFamily="34" charset="0"/>
                <a:cs typeface="Segoe UI" pitchFamily="34" charset="0"/>
              </a:rPr>
              <a:t>results</a:t>
            </a:r>
          </a:p>
        </p:txBody>
      </p:sp>
      <p:sp>
        <p:nvSpPr>
          <p:cNvPr id="17" name="Right Arrow 16"/>
          <p:cNvSpPr/>
          <p:nvPr/>
        </p:nvSpPr>
        <p:spPr bwMode="auto">
          <a:xfrm>
            <a:off x="9388663" y="3285878"/>
            <a:ext cx="391885" cy="653142"/>
          </a:xfrm>
          <a:prstGeom prst="rightArrow">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48930016"/>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3" name="TextBox 2"/>
          <p:cNvSpPr txBox="1"/>
          <p:nvPr/>
        </p:nvSpPr>
        <p:spPr>
          <a:xfrm>
            <a:off x="-1" y="2850931"/>
            <a:ext cx="12436475" cy="1292662"/>
          </a:xfrm>
          <a:prstGeom prst="rect">
            <a:avLst/>
          </a:prstGeom>
          <a:noFill/>
        </p:spPr>
        <p:txBody>
          <a:bodyPr wrap="square" lIns="182880" tIns="146304" rIns="182880" bIns="146304" rtlCol="0">
            <a:spAutoFit/>
          </a:bodyPr>
          <a:lstStyle/>
          <a:p>
            <a:pPr>
              <a:lnSpc>
                <a:spcPct val="90000"/>
              </a:lnSpc>
              <a:spcAft>
                <a:spcPts val="600"/>
              </a:spcAft>
            </a:pPr>
            <a:r>
              <a:rPr lang="en-US" sz="7200" dirty="0">
                <a:gradFill>
                  <a:gsLst>
                    <a:gs pos="2917">
                      <a:srgbClr val="FFFFFF"/>
                    </a:gs>
                    <a:gs pos="30000">
                      <a:srgbClr val="FFFFFF"/>
                    </a:gs>
                  </a:gsLst>
                  <a:lin ang="5400000" scaled="0"/>
                </a:gradFill>
                <a:latin typeface="Segoe UI Light"/>
              </a:rPr>
              <a:t>1. Provisioning Search Services</a:t>
            </a:r>
            <a:endParaRPr lang="en-US" sz="7200" dirty="0" smtClean="0">
              <a:gradFill>
                <a:gsLst>
                  <a:gs pos="2917">
                    <a:srgbClr val="FFFFFF"/>
                  </a:gs>
                  <a:gs pos="30000">
                    <a:srgbClr val="FFFFFF"/>
                  </a:gs>
                </a:gsLst>
                <a:lin ang="5400000" scaled="0"/>
              </a:gradFill>
              <a:latin typeface="Segoe UI Light"/>
            </a:endParaRPr>
          </a:p>
        </p:txBody>
      </p:sp>
    </p:spTree>
    <p:extLst>
      <p:ext uri="{BB962C8B-B14F-4D97-AF65-F5344CB8AC3E}">
        <p14:creationId xmlns:p14="http://schemas.microsoft.com/office/powerpoint/2010/main" val="2167970752"/>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“Search Service”</a:t>
            </a:r>
            <a:endParaRPr lang="en-US" dirty="0"/>
          </a:p>
        </p:txBody>
      </p:sp>
      <p:sp>
        <p:nvSpPr>
          <p:cNvPr id="7" name="Text Placeholder 6"/>
          <p:cNvSpPr>
            <a:spLocks noGrp="1"/>
          </p:cNvSpPr>
          <p:nvPr>
            <p:ph type="body" sz="quarter" idx="11"/>
          </p:nvPr>
        </p:nvSpPr>
        <p:spPr>
          <a:xfrm>
            <a:off x="274639" y="1212849"/>
            <a:ext cx="11889564" cy="4124206"/>
          </a:xfrm>
        </p:spPr>
        <p:txBody>
          <a:bodyPr/>
          <a:lstStyle/>
          <a:p>
            <a:endParaRPr lang="en-US" dirty="0" smtClean="0"/>
          </a:p>
          <a:p>
            <a:pPr marL="571500" indent="-571500">
              <a:buFont typeface="Wingdings" panose="05000000000000000000" pitchFamily="2" charset="2"/>
              <a:buChar char="§"/>
            </a:pPr>
            <a:r>
              <a:rPr lang="en-US" dirty="0" smtClean="0"/>
              <a:t>Scope of capacity, billing, authentication</a:t>
            </a:r>
          </a:p>
          <a:p>
            <a:pPr marL="571500" indent="-571500">
              <a:buFont typeface="Wingdings" panose="05000000000000000000" pitchFamily="2" charset="2"/>
              <a:buChar char="§"/>
            </a:pPr>
            <a:r>
              <a:rPr lang="en-US" dirty="0" smtClean="0"/>
              <a:t>Managed through the portal or management API</a:t>
            </a:r>
          </a:p>
          <a:p>
            <a:pPr marL="571500" indent="-571500">
              <a:buFont typeface="Wingdings" panose="05000000000000000000" pitchFamily="2" charset="2"/>
              <a:buChar char="§"/>
            </a:pPr>
            <a:r>
              <a:rPr lang="en-US" dirty="0" smtClean="0"/>
              <a:t>May have one or more indexes</a:t>
            </a:r>
          </a:p>
          <a:p>
            <a:pPr marL="571500" indent="-571500">
              <a:buFont typeface="Wingdings" panose="05000000000000000000" pitchFamily="2" charset="2"/>
              <a:buChar char="§"/>
            </a:pPr>
            <a:r>
              <a:rPr lang="en-US" dirty="0" smtClean="0"/>
              <a:t>Service name -&gt; API root URL</a:t>
            </a:r>
          </a:p>
          <a:p>
            <a:r>
              <a:rPr lang="en-US" dirty="0" smtClean="0"/>
              <a:t>        </a:t>
            </a:r>
            <a:r>
              <a:rPr lang="en-US" sz="3200" dirty="0" smtClean="0"/>
              <a:t>e.g</a:t>
            </a:r>
            <a:r>
              <a:rPr lang="en-US" sz="3200" dirty="0"/>
              <a:t>. https://</a:t>
            </a:r>
            <a:r>
              <a:rPr lang="en-US" sz="3200" dirty="0" smtClean="0"/>
              <a:t>mysvc.search.windows.net</a:t>
            </a:r>
            <a:endParaRPr lang="en-US" sz="3200" dirty="0"/>
          </a:p>
        </p:txBody>
      </p:sp>
    </p:spTree>
    <p:extLst>
      <p:ext uri="{BB962C8B-B14F-4D97-AF65-F5344CB8AC3E}">
        <p14:creationId xmlns:p14="http://schemas.microsoft.com/office/powerpoint/2010/main" val="1217527217"/>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API: List Indexes in a Search Service</a:t>
            </a:r>
            <a:endParaRPr lang="en-US" dirty="0"/>
          </a:p>
        </p:txBody>
      </p:sp>
      <p:sp>
        <p:nvSpPr>
          <p:cNvPr id="4" name="Text Placeholder 3"/>
          <p:cNvSpPr>
            <a:spLocks noGrp="1"/>
          </p:cNvSpPr>
          <p:nvPr>
            <p:ph type="body" sz="quarter" idx="10"/>
          </p:nvPr>
        </p:nvSpPr>
        <p:spPr>
          <a:xfrm>
            <a:off x="274638" y="1221157"/>
            <a:ext cx="11887199" cy="1815882"/>
          </a:xfrm>
        </p:spPr>
        <p:txBody>
          <a:bodyPr/>
          <a:lstStyle/>
          <a:p>
            <a:endParaRPr lang="en-US" sz="2000" dirty="0" smtClean="0">
              <a:latin typeface="Lucida Console" panose="020B0609040504020204" pitchFamily="49" charset="0"/>
            </a:endParaRPr>
          </a:p>
          <a:p>
            <a:r>
              <a:rPr lang="en-US" sz="2000" dirty="0" smtClean="0">
                <a:latin typeface="Lucida Console" panose="020B0609040504020204" pitchFamily="49" charset="0"/>
              </a:rPr>
              <a:t>GET /</a:t>
            </a:r>
            <a:r>
              <a:rPr lang="en-US" sz="2000" dirty="0" err="1" smtClean="0">
                <a:latin typeface="Lucida Console" panose="020B0609040504020204" pitchFamily="49" charset="0"/>
              </a:rPr>
              <a:t>indexes?api-version</a:t>
            </a:r>
            <a:r>
              <a:rPr lang="en-US" sz="2000" dirty="0" smtClean="0">
                <a:latin typeface="Lucida Console" panose="020B0609040504020204" pitchFamily="49" charset="0"/>
              </a:rPr>
              <a:t>=2014-07-31-Preview</a:t>
            </a:r>
          </a:p>
          <a:p>
            <a:r>
              <a:rPr lang="en-US" sz="2000" dirty="0">
                <a:latin typeface="Lucida Console" panose="020B0609040504020204" pitchFamily="49" charset="0"/>
              </a:rPr>
              <a:t>Host: demo.search.windows.net</a:t>
            </a:r>
          </a:p>
          <a:p>
            <a:r>
              <a:rPr lang="en-US" sz="2000" dirty="0" err="1">
                <a:latin typeface="Lucida Console" panose="020B0609040504020204" pitchFamily="49" charset="0"/>
              </a:rPr>
              <a:t>api</a:t>
            </a:r>
            <a:r>
              <a:rPr lang="en-US" sz="2000" dirty="0">
                <a:latin typeface="Lucida Console" panose="020B0609040504020204" pitchFamily="49" charset="0"/>
              </a:rPr>
              <a:t>-key: </a:t>
            </a:r>
            <a:r>
              <a:rPr lang="en-US" sz="2000" dirty="0" smtClean="0">
                <a:latin typeface="Lucida Console" panose="020B0609040504020204" pitchFamily="49" charset="0"/>
              </a:rPr>
              <a:t>91FAB1CDBD75CF1D39491043BF3491AC</a:t>
            </a:r>
            <a:endParaRPr lang="en-US" sz="2000" dirty="0">
              <a:latin typeface="Lucida Console" panose="020B0609040504020204" pitchFamily="49" charset="0"/>
            </a:endParaRPr>
          </a:p>
          <a:p>
            <a:endParaRPr lang="en-US" sz="2000" dirty="0">
              <a:latin typeface="Lucida Console" panose="020B0609040504020204" pitchFamily="49" charset="0"/>
            </a:endParaRPr>
          </a:p>
        </p:txBody>
      </p:sp>
    </p:spTree>
    <p:extLst>
      <p:ext uri="{BB962C8B-B14F-4D97-AF65-F5344CB8AC3E}">
        <p14:creationId xmlns:p14="http://schemas.microsoft.com/office/powerpoint/2010/main" val="1744268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E14 Speaker PPT Template_v02.potx" id="{1DC5CB81-1092-4D98-82FC-5A51789E423C}" vid="{8D4EAD8D-F2B6-4BBA-B857-867178C2DA62}"/>
    </a:ext>
  </a:extLst>
</a:theme>
</file>

<file path=ppt/theme/theme2.xml><?xml version="1.0" encoding="utf-8"?>
<a:theme xmlns:a="http://schemas.openxmlformats.org/drawingml/2006/main" name="1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3.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CBE8A0D253ED1A4AAAE93FF9B973EB7E0027C1F5D9CEFE6046B3BCA4D310D11AA7" ma:contentTypeVersion="25" ma:contentTypeDescription="" ma:contentTypeScope="" ma:versionID="811ef41e954035cd29ce0c884bac93e3">
  <xsd:schema xmlns:xsd="http://www.w3.org/2001/XMLSchema" xmlns:xs="http://www.w3.org/2001/XMLSchema" xmlns:p="http://schemas.microsoft.com/office/2006/metadata/properties" xmlns:ns1="http://schemas.microsoft.com/sharepoint/v3" xmlns:ns2="e36bfbf9-5e42-489c-a259-4c54eb22cb57" xmlns:ns3="230e9df3-be65-4c73-a93b-d1236ebd677e" targetNamespace="http://schemas.microsoft.com/office/2006/metadata/properties" ma:root="true" ma:fieldsID="9c578a67b7ebda485b9f38997ab9a609" ns1:_="" ns2:_="" ns3:_="">
    <xsd:import namespace="http://schemas.microsoft.com/sharepoint/v3"/>
    <xsd:import namespace="e36bfbf9-5e42-489c-a259-4c54eb22cb57"/>
    <xsd:import namespace="230e9df3-be65-4c73-a93b-d1236ebd677e"/>
    <xsd:element name="properties">
      <xsd:complexType>
        <xsd:sequence>
          <xsd:element name="documentManagement">
            <xsd:complexType>
              <xsd:all>
                <xsd:element ref="ns2:i23d7ba649194ae1bace8707520bbe5b" minOccurs="0"/>
                <xsd:element ref="ns3:TaxCatchAll" minOccurs="0"/>
                <xsd:element ref="ns3:TaxCatchAllLabel" minOccurs="0"/>
                <xsd:element ref="ns2:l3c4e8b902d24cac82560b32d42c7cb4" minOccurs="0"/>
                <xsd:element ref="ns2:o359a72c0e394a2bbc3ef6c803acc180"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915802bd8fb417bbe5f6f423fd076a0" minOccurs="0"/>
                <xsd:element ref="ns2:g9dd8d57dc62470db6c80d9bb76f6f98" minOccurs="0"/>
                <xsd:element ref="ns2:ha6fe286c6b34f98b7bef39f1ccb86a0" minOccurs="0"/>
                <xsd:element ref="ns2:Session_x0020_Code" minOccurs="0"/>
                <xsd:element ref="ns2:MS_x0020_Content_x0020_Owner" minOccurs="0"/>
                <xsd:element ref="ns2:o05f84fa51b8493184c53e88c1048d4a" minOccurs="0"/>
                <xsd:element ref="ns2:SharedWithUsers" minOccurs="0"/>
                <xsd:element ref="ns3:TaxKeywordTaxHTField" minOccurs="0"/>
                <xsd:element ref="ns1:AverageRating" minOccurs="0"/>
                <xsd:element ref="ns1:RatingCount" minOccurs="0"/>
                <xsd:element ref="ns1:RatedBy" minOccurs="0"/>
                <xsd:element ref="ns1:Ratings" minOccurs="0"/>
                <xsd:element ref="ns1:LikesCount" minOccurs="0"/>
                <xsd:element ref="ns1:LikedB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4" nillable="true" ma:displayName="Rating (0-5)" ma:decimals="2" ma:description="Average value of all the ratings that have been submitted" ma:internalName="AverageRating" ma:readOnly="true">
      <xsd:simpleType>
        <xsd:restriction base="dms:Number"/>
      </xsd:simpleType>
    </xsd:element>
    <xsd:element name="RatingCount" ma:index="35" nillable="true" ma:displayName="Number of Ratings" ma:decimals="0" ma:description="Number of ratings submitted" ma:internalName="RatingCount" ma:readOnly="true">
      <xsd:simpleType>
        <xsd:restriction base="dms:Number"/>
      </xsd:simpleType>
    </xsd:element>
    <xsd:element name="RatedBy" ma:index="36" nillable="true" ma:displayName="Rated By" ma:description="Users rated the item." ma:hidden="true" ma:list="UserInfo" ma:internalName="Rat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atings" ma:index="37" nillable="true" ma:displayName="User ratings" ma:description="User ratings for the item" ma:hidden="true" ma:internalName="Ratings">
      <xsd:simpleType>
        <xsd:restriction base="dms:Note"/>
      </xsd:simpleType>
    </xsd:element>
    <xsd:element name="LikesCount" ma:index="38" nillable="true" ma:displayName="Number of Likes" ma:internalName="LikesCount">
      <xsd:simpleType>
        <xsd:restriction base="dms:Unknown"/>
      </xsd:simpleType>
    </xsd:element>
    <xsd:element name="LikedBy" ma:index="39" nillable="true" ma:displayName="Liked By" ma:hidden="true" ma:list="UserInfo" ma:internalName="LikedBy">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e36bfbf9-5e42-489c-a259-4c54eb22cb57" elementFormDefault="qualified">
    <xsd:import namespace="http://schemas.microsoft.com/office/2006/documentManagement/types"/>
    <xsd:import namespace="http://schemas.microsoft.com/office/infopath/2007/PartnerControls"/>
    <xsd:element name="i23d7ba649194ae1bace8707520bbe5b" ma:index="8" nillable="true" ma:taxonomy="true" ma:internalName="i23d7ba649194ae1bace8707520bbe5b" ma:taxonomyFieldName="Event_x0020_Name" ma:displayName="Event Name" ma:default="" ma:fieldId="{223d7ba6-4919-4ae1-bace-8707520bbe5b}"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l3c4e8b902d24cac82560b32d42c7cb4" ma:index="12" nillable="true" ma:taxonomy="true" ma:internalName="l3c4e8b902d24cac82560b32d42c7cb4" ma:taxonomyFieldName="Event_x0020_Location" ma:displayName="Event Location" ma:default="" ma:fieldId="{53c4e8b9-02d2-4cac-8256-0b32d42c7cb4}"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o359a72c0e394a2bbc3ef6c803acc180" ma:index="14" nillable="true" ma:taxonomy="true" ma:internalName="o359a72c0e394a2bbc3ef6c803acc180" ma:taxonomyFieldName="Event_x0020_Venue" ma:displayName="Event Venue" ma:default="" ma:fieldId="{8359a72c-0e39-4a2b-bc3e-f6c803acc180}"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readOnly="false"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915802bd8fb417bbe5f6f423fd076a0" ma:index="21" nillable="true" ma:taxonomy="true" ma:internalName="o915802bd8fb417bbe5f6f423fd076a0" ma:taxonomyFieldName="Audience1" ma:displayName="Audience" ma:default="" ma:fieldId="{8915802b-d8fb-417b-be5f-6f423fd076a0}" ma:taxonomyMulti="true"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g9dd8d57dc62470db6c80d9bb76f6f98" ma:index="23" nillable="true" ma:taxonomy="true" ma:internalName="g9dd8d57dc62470db6c80d9bb76f6f98" ma:taxonomyFieldName="Product" ma:displayName="Product" ma:default="" ma:fieldId="{09dd8d57-dc62-470d-b6c8-0d9bb76f6f98}" ma:taxonomyMulti="true" ma:sspId="e385fb40-52d4-4fae-9c5b-3e8ff8a5878e" ma:termSetId="9bb0a48c-16c3-4e7a-9e9e-0bc708463e1a" ma:anchorId="00000000-0000-0000-0000-000000000000" ma:open="false" ma:isKeyword="false">
      <xsd:complexType>
        <xsd:sequence>
          <xsd:element ref="pc:Terms" minOccurs="0" maxOccurs="1"/>
        </xsd:sequence>
      </xsd:complexType>
    </xsd:element>
    <xsd:element name="ha6fe286c6b34f98b7bef39f1ccb86a0" ma:index="25" nillable="true" ma:taxonomy="true" ma:internalName="ha6fe286c6b34f98b7bef39f1ccb86a0" ma:taxonomyFieldName="Campaign" ma:displayName="Campaign" ma:default="" ma:fieldId="{1a6fe286-c6b3-4f98-b7be-f39f1ccb86a0}" ma:sspId="e385fb40-52d4-4fae-9c5b-3e8ff8a5878e" ma:termSetId="eb6054b1-3a98-4c79-97b4-d20150dd266e" ma:anchorId="00000000-0000-0000-0000-000000000000" ma:open="false" ma:isKeyword="false">
      <xsd:complexType>
        <xsd:sequence>
          <xsd:element ref="pc:Terms" minOccurs="0" maxOccurs="1"/>
        </xsd:sequence>
      </xsd:complexType>
    </xsd:element>
    <xsd:element name="Session_x0020_Code" ma:index="27" nillable="true" ma:displayName="Session Code" ma:internalName="Session_x0020_Code">
      <xsd:simpleType>
        <xsd:restriction base="dms:Text">
          <xsd:maxLength value="255"/>
        </xsd:restriction>
      </xsd:simpleType>
    </xsd:element>
    <xsd:element name="MS_x0020_Content_x0020_Owner" ma:index="28"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o05f84fa51b8493184c53e88c1048d4a" ma:index="29" nillable="true" ma:taxonomy="true" ma:internalName="o05f84fa51b8493184c53e88c1048d4a" ma:taxonomyFieldName="Track" ma:displayName="Track" ma:default="" ma:fieldId="{805f84fa-51b8-4931-84c5-3e88c1048d4a}" ma:sspId="e385fb40-52d4-4fae-9c5b-3e8ff8a5878e" ma:termSetId="da6d8183-76e5-42e9-8164-851f077ee475" ma:anchorId="00000000-0000-0000-0000-000000000000" ma:open="true" ma:isKeyword="false">
      <xsd:complexType>
        <xsd:sequence>
          <xsd:element ref="pc:Terms" minOccurs="0" maxOccurs="1"/>
        </xsd:sequence>
      </xsd:complexType>
    </xsd:element>
    <xsd:element name="SharedWithUsers" ma:index="3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7c5dec5b-b2d6-455d-9cd7-2e081f89458c}" ma:internalName="TaxCatchAll" ma:showField="CatchAllData" ma:web="e36bfbf9-5e42-489c-a259-4c54eb22cb57">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7c5dec5b-b2d6-455d-9cd7-2e081f89458c}" ma:internalName="TaxCatchAllLabel" ma:readOnly="true" ma:showField="CatchAllDataLabel" ma:web="e36bfbf9-5e42-489c-a259-4c54eb22cb57">
      <xsd:complexType>
        <xsd:complexContent>
          <xsd:extension base="dms:MultiChoiceLookup">
            <xsd:sequence>
              <xsd:element name="Value" type="dms:Lookup" maxOccurs="unbounded" minOccurs="0" nillable="true"/>
            </xsd:sequence>
          </xsd:extension>
        </xsd:complexContent>
      </xsd:complexType>
    </xsd:element>
    <xsd:element name="TaxKeywordTaxHTField" ma:index="33"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230e9df3-be65-4c73-a93b-d1236ebd677e">
      <Value>404</Value>
      <Value>403</Value>
      <Value>9</Value>
    </TaxCatchAll>
    <Event_x0020_End_x0020_Date xmlns="e36bfbf9-5e42-489c-a259-4c54eb22cb57">2014-10-31T07:00:00+00:00</Event_x0020_End_x0020_Date>
    <Event_x0020_Start_x0020_Date xmlns="e36bfbf9-5e42-489c-a259-4c54eb22cb57">2014-10-27T07:00:00+00:00</Event_x0020_Start_x0020_Date>
    <MS_x0020_Speaker xmlns="e36bfbf9-5e42-489c-a259-4c54eb22cb57">
      <UserInfo>
        <DisplayName/>
        <AccountId xsi:nil="true"/>
        <AccountType/>
      </UserInfo>
    </MS_x0020_Speaker>
    <External_x0020_Speaker xmlns="e36bfbf9-5e42-489c-a259-4c54eb22cb57">Pablo Castro</External_x0020_Speaker>
    <Session_x0020_Code xmlns="e36bfbf9-5e42-489c-a259-4c54eb22cb57">DBI-B410</Session_x0020_Code>
    <Presentation_x0020_Date xmlns="e36bfbf9-5e42-489c-a259-4c54eb22cb57">2014-10-30T00:00:00+01:00</Presentation_x0020_Date>
    <MS_x0020_Content_x0020_Owner xmlns="e36bfbf9-5e42-489c-a259-4c54eb22cb57">
      <UserInfo>
        <DisplayName/>
        <AccountId xsi:nil="true"/>
        <AccountType/>
      </UserInfo>
    </MS_x0020_Content_x0020_Owner>
    <o359a72c0e394a2bbc3ef6c803acc180 xmlns="e36bfbf9-5e42-489c-a259-4c54eb22cb57">
      <Terms xmlns="http://schemas.microsoft.com/office/infopath/2007/PartnerControls"/>
    </o359a72c0e394a2bbc3ef6c803acc180>
    <o05f84fa51b8493184c53e88c1048d4a xmlns="e36bfbf9-5e42-489c-a259-4c54eb22cb57">
      <Terms xmlns="http://schemas.microsoft.com/office/infopath/2007/PartnerControls"/>
    </o05f84fa51b8493184c53e88c1048d4a>
    <g9dd8d57dc62470db6c80d9bb76f6f98 xmlns="e36bfbf9-5e42-489c-a259-4c54eb22cb57">
      <Terms xmlns="http://schemas.microsoft.com/office/infopath/2007/PartnerControls"/>
    </g9dd8d57dc62470db6c80d9bb76f6f98>
    <ha6fe286c6b34f98b7bef39f1ccb86a0 xmlns="e36bfbf9-5e42-489c-a259-4c54eb22cb57">
      <Terms xmlns="http://schemas.microsoft.com/office/infopath/2007/PartnerControls"/>
    </ha6fe286c6b34f98b7bef39f1ccb86a0>
    <o915802bd8fb417bbe5f6f423fd076a0 xmlns="e36bfbf9-5e42-489c-a259-4c54eb22cb57">
      <Terms xmlns="http://schemas.microsoft.com/office/infopath/2007/PartnerControls">
        <TermInfo xmlns="http://schemas.microsoft.com/office/infopath/2007/PartnerControls">
          <TermName xmlns="http://schemas.microsoft.com/office/infopath/2007/PartnerControls">developers</TermName>
          <TermId xmlns="http://schemas.microsoft.com/office/infopath/2007/PartnerControls">8e4a08dc-5d95-4156-ab65-f22579a1592a</TermId>
        </TermInfo>
      </Terms>
    </o915802bd8fb417bbe5f6f423fd076a0>
    <i23d7ba649194ae1bace8707520bbe5b xmlns="e36bfbf9-5e42-489c-a259-4c54eb22cb57">
      <Terms xmlns="http://schemas.microsoft.com/office/infopath/2007/PartnerControls">
        <TermInfo xmlns="http://schemas.microsoft.com/office/infopath/2007/PartnerControls">
          <TermName xmlns="http://schemas.microsoft.com/office/infopath/2007/PartnerControls">Microsoft Tech Ed Europe</TermName>
          <TermId xmlns="http://schemas.microsoft.com/office/infopath/2007/PartnerControls">2ad4cbe5-cbd8-4c11-b9ea-b3b61d12fe53</TermId>
        </TermInfo>
      </Terms>
    </i23d7ba649194ae1bace8707520bbe5b>
    <l3c4e8b902d24cac82560b32d42c7cb4 xmlns="e36bfbf9-5e42-489c-a259-4c54eb22cb57">
      <Terms xmlns="http://schemas.microsoft.com/office/infopath/2007/PartnerControls">
        <TermInfo xmlns="http://schemas.microsoft.com/office/infopath/2007/PartnerControls">
          <TermName xmlns="http://schemas.microsoft.com/office/infopath/2007/PartnerControls">Barcelona (city)</TermName>
          <TermId xmlns="http://schemas.microsoft.com/office/infopath/2007/PartnerControls">213d5e7e-dd18-4cc5-88dd-2ae8743b9c93</TermId>
        </TermInfo>
      </Terms>
    </l3c4e8b902d24cac82560b32d42c7cb4>
    <LikesCount xmlns="http://schemas.microsoft.com/sharepoint/v3" xsi:nil="true"/>
    <Ratings xmlns="http://schemas.microsoft.com/sharepoint/v3" xsi:nil="true"/>
    <LikedBy xmlns="http://schemas.microsoft.com/sharepoint/v3">
      <UserInfo>
        <DisplayName/>
        <AccountId xsi:nil="true"/>
        <AccountType/>
      </UserInfo>
    </LikedBy>
    <TaxKeywordTaxHTField xmlns="230e9df3-be65-4c73-a93b-d1236ebd677e">
      <Terms xmlns="http://schemas.microsoft.com/office/infopath/2007/PartnerControls"/>
    </TaxKeywordTaxHTField>
    <RatedBy xmlns="http://schemas.microsoft.com/sharepoint/v3">
      <UserInfo>
        <DisplayName/>
        <AccountId xsi:nil="true"/>
        <AccountType/>
      </UserInfo>
    </RatedBy>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B2BAF43-38DA-445C-8D99-C946FB2BF1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36bfbf9-5e42-489c-a259-4c54eb22cb57"/>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230e9df3-be65-4c73-a93b-d1236ebd677e"/>
    <ds:schemaRef ds:uri="http://schemas.openxmlformats.org/package/2006/metadata/core-properties"/>
    <ds:schemaRef ds:uri="http://purl.org/dc/terms/"/>
    <ds:schemaRef ds:uri="http://schemas.microsoft.com/sharepoint/v3"/>
    <ds:schemaRef ds:uri="http://schemas.microsoft.com/office/2006/documentManagement/types"/>
    <ds:schemaRef ds:uri="http://schemas.microsoft.com/office/infopath/2007/PartnerControls"/>
    <ds:schemaRef ds:uri="e36bfbf9-5e42-489c-a259-4c54eb22cb57"/>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Template</Template>
  <TotalTime>2</TotalTime>
  <Words>2523</Words>
  <Application>Microsoft Office PowerPoint</Application>
  <PresentationFormat>Custom</PresentationFormat>
  <Paragraphs>334</Paragraphs>
  <Slides>36</Slides>
  <Notes>10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36</vt:i4>
      </vt:variant>
    </vt:vector>
  </HeadingPairs>
  <TitlesOfParts>
    <vt:vector size="46" baseType="lpstr">
      <vt:lpstr>Arial</vt:lpstr>
      <vt:lpstr>Calibri</vt:lpstr>
      <vt:lpstr>Consolas</vt:lpstr>
      <vt:lpstr>Lucida Console</vt:lpstr>
      <vt:lpstr>Segoe UI</vt:lpstr>
      <vt:lpstr>Segoe UI Light</vt:lpstr>
      <vt:lpstr>Wingdings</vt:lpstr>
      <vt:lpstr>TEE14 Speaker PPT Template</vt:lpstr>
      <vt:lpstr>1_TEE14 Speaker PPT Template</vt:lpstr>
      <vt:lpstr>2_TEE14 Speaker PPT Template</vt:lpstr>
      <vt:lpstr>PowerPoint Presentation</vt:lpstr>
      <vt:lpstr>Azure Search Deep Dive</vt:lpstr>
      <vt:lpstr>When you need to find something…</vt:lpstr>
      <vt:lpstr>Azure Search</vt:lpstr>
      <vt:lpstr>Scenarios</vt:lpstr>
      <vt:lpstr>Using Azure Search</vt:lpstr>
      <vt:lpstr>PowerPoint Presentation</vt:lpstr>
      <vt:lpstr>“Search Service”</vt:lpstr>
      <vt:lpstr>API: List Indexes in a Search Service</vt:lpstr>
      <vt:lpstr>PowerPoint Presentation</vt:lpstr>
      <vt:lpstr>“Search Index”</vt:lpstr>
      <vt:lpstr>Index Schema</vt:lpstr>
      <vt:lpstr>API: Create an Index</vt:lpstr>
      <vt:lpstr>PowerPoint Presentation</vt:lpstr>
      <vt:lpstr>Indexing Data</vt:lpstr>
      <vt:lpstr>API: Batch to Upload Documents</vt:lpstr>
      <vt:lpstr>PowerPoint Presentation</vt:lpstr>
      <vt:lpstr>Searching</vt:lpstr>
      <vt:lpstr>API: Search</vt:lpstr>
      <vt:lpstr>API: Search + Geospatial</vt:lpstr>
      <vt:lpstr>Search Suggestions</vt:lpstr>
      <vt:lpstr>API: Suggestions</vt:lpstr>
      <vt:lpstr>PowerPoint Presentation</vt:lpstr>
      <vt:lpstr>Connecting Ranking to App Goals</vt:lpstr>
      <vt:lpstr>Scoring Functions</vt:lpstr>
      <vt:lpstr>Index definition: Field Weights</vt:lpstr>
      <vt:lpstr>Index definition: Scoring Functions</vt:lpstr>
      <vt:lpstr>API: Search with Scoring Profiles</vt:lpstr>
      <vt:lpstr>PowerPoint Presentation</vt:lpstr>
      <vt:lpstr>Public Preview Options</vt:lpstr>
      <vt:lpstr>Related content</vt:lpstr>
      <vt:lpstr>DBI Track resources</vt:lpstr>
      <vt:lpstr>Resources</vt:lpstr>
      <vt:lpstr>Please Complete An Evaluation Form Your input is important!</vt:lpstr>
      <vt:lpstr>Evaluate this session</vt:lpstr>
      <vt:lpstr>PowerPoint Presentation</vt:lpstr>
    </vt:vector>
  </TitlesOfParts>
  <Manager>&lt;Speech writer name goes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Search Deep Dive</dc:title>
  <dc:subject>TechEd 2014</dc:subject>
  <dc:creator>Shows</dc:creator>
  <cp:keywords/>
  <dc:description>Template: Jordan Cayabyab, Artitudes Design
Formatting: 
Audience Type:</dc:description>
  <cp:lastModifiedBy>Faruk Celik</cp:lastModifiedBy>
  <cp:revision>4</cp:revision>
  <dcterms:created xsi:type="dcterms:W3CDTF">2014-10-26T07:51:43Z</dcterms:created>
  <dcterms:modified xsi:type="dcterms:W3CDTF">2015-11-11T12:36:07Z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0x010100CBE8A0D253ED1A4AAAE93FF9B973EB7E0027C1F5D9CEFE6046B3BCA4D310D11AA7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404;#Barcelona (city)|213d5e7e-dd18-4cc5-88dd-2ae8743b9c93</vt:lpwstr>
  </property>
  <property fmtid="{D5CDD505-2E9C-101B-9397-08002B2CF9AE}" pid="9" name="Campaign">
    <vt:lpwstr/>
  </property>
  <property fmtid="{D5CDD505-2E9C-101B-9397-08002B2CF9AE}" pid="10" name="Audience1">
    <vt:lpwstr>9;#developers|8e4a08dc-5d95-4156-ab65-f22579a1592a</vt:lpwstr>
  </property>
  <property fmtid="{D5CDD505-2E9C-101B-9397-08002B2CF9AE}" pid="11" name="Event Name">
    <vt:lpwstr>403;#Microsoft Tech Ed Europe|2ad4cbe5-cbd8-4c11-b9ea-b3b61d12fe53</vt:lpwstr>
  </property>
  <property fmtid="{D5CDD505-2E9C-101B-9397-08002B2CF9AE}" pid="12" name="TaxKeyword">
    <vt:lpwstr/>
  </property>
</Properties>
</file>

<file path=docProps/thumbnail.jpeg>
</file>